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5" r:id="rId4"/>
  </p:sldMasterIdLst>
  <p:notesMasterIdLst>
    <p:notesMasterId r:id="rId22"/>
  </p:notesMasterIdLst>
  <p:handoutMasterIdLst>
    <p:handoutMasterId r:id="rId23"/>
  </p:handoutMasterIdLst>
  <p:sldIdLst>
    <p:sldId id="262" r:id="rId5"/>
    <p:sldId id="261" r:id="rId6"/>
    <p:sldId id="263" r:id="rId7"/>
    <p:sldId id="264" r:id="rId8"/>
    <p:sldId id="265" r:id="rId9"/>
    <p:sldId id="268" r:id="rId10"/>
    <p:sldId id="267" r:id="rId11"/>
    <p:sldId id="271" r:id="rId12"/>
    <p:sldId id="266" r:id="rId13"/>
    <p:sldId id="273" r:id="rId14"/>
    <p:sldId id="272" r:id="rId15"/>
    <p:sldId id="274" r:id="rId16"/>
    <p:sldId id="275" r:id="rId17"/>
    <p:sldId id="276" r:id="rId18"/>
    <p:sldId id="277"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2/2/2020</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181572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174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396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 name="Google Shape;18;p4"/>
          <p:cNvSpPr/>
          <p:nvPr/>
        </p:nvSpPr>
        <p:spPr>
          <a:xfrm>
            <a:off x="56700" y="56700"/>
            <a:ext cx="2666800" cy="26668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body" idx="1"/>
          </p:nvPr>
        </p:nvSpPr>
        <p:spPr>
          <a:xfrm>
            <a:off x="1791800" y="1155200"/>
            <a:ext cx="5580800" cy="4924800"/>
          </a:xfrm>
          <a:prstGeom prst="rect">
            <a:avLst/>
          </a:prstGeom>
        </p:spPr>
        <p:txBody>
          <a:bodyPr spcFirstLastPara="1" wrap="square" lIns="0" tIns="0" rIns="0" bIns="0" anchor="t" anchorCtr="0">
            <a:noAutofit/>
          </a:bodyPr>
          <a:lstStyle>
            <a:lvl1pPr marL="609585" lvl="0" indent="-558786" rtl="0">
              <a:spcBef>
                <a:spcPts val="800"/>
              </a:spcBef>
              <a:spcAft>
                <a:spcPts val="0"/>
              </a:spcAft>
              <a:buSzPts val="3000"/>
              <a:buFont typeface="Lexend Deca"/>
              <a:buChar char="⬡"/>
              <a:defRPr sz="4000">
                <a:latin typeface="Lexend Deca"/>
                <a:ea typeface="Lexend Deca"/>
                <a:cs typeface="Lexend Deca"/>
                <a:sym typeface="Lexend Deca"/>
              </a:defRPr>
            </a:lvl1pPr>
            <a:lvl2pPr marL="1219170" lvl="1" indent="-558786" rtl="0">
              <a:spcBef>
                <a:spcPts val="0"/>
              </a:spcBef>
              <a:spcAft>
                <a:spcPts val="0"/>
              </a:spcAft>
              <a:buSzPts val="3000"/>
              <a:buFont typeface="Lexend Deca"/>
              <a:buChar char="∙"/>
              <a:defRPr sz="4000">
                <a:latin typeface="Lexend Deca"/>
                <a:ea typeface="Lexend Deca"/>
                <a:cs typeface="Lexend Deca"/>
                <a:sym typeface="Lexend Deca"/>
              </a:defRPr>
            </a:lvl2pPr>
            <a:lvl3pPr marL="1828754" lvl="2" indent="-558786" rtl="0">
              <a:spcBef>
                <a:spcPts val="0"/>
              </a:spcBef>
              <a:spcAft>
                <a:spcPts val="0"/>
              </a:spcAft>
              <a:buSzPts val="3000"/>
              <a:buFont typeface="Lexend Deca"/>
              <a:buChar char="∙"/>
              <a:defRPr sz="4000">
                <a:latin typeface="Lexend Deca"/>
                <a:ea typeface="Lexend Deca"/>
                <a:cs typeface="Lexend Deca"/>
                <a:sym typeface="Lexend Deca"/>
              </a:defRPr>
            </a:lvl3pPr>
            <a:lvl4pPr marL="2438339" lvl="3" indent="-558786" rtl="0">
              <a:spcBef>
                <a:spcPts val="0"/>
              </a:spcBef>
              <a:spcAft>
                <a:spcPts val="0"/>
              </a:spcAft>
              <a:buSzPts val="3000"/>
              <a:buFont typeface="Lexend Deca"/>
              <a:buChar char="●"/>
              <a:defRPr sz="4000">
                <a:latin typeface="Lexend Deca"/>
                <a:ea typeface="Lexend Deca"/>
                <a:cs typeface="Lexend Deca"/>
                <a:sym typeface="Lexend Deca"/>
              </a:defRPr>
            </a:lvl4pPr>
            <a:lvl5pPr marL="3047924" lvl="4" indent="-558786" rtl="0">
              <a:spcBef>
                <a:spcPts val="0"/>
              </a:spcBef>
              <a:spcAft>
                <a:spcPts val="0"/>
              </a:spcAft>
              <a:buSzPts val="3000"/>
              <a:buFont typeface="Lexend Deca"/>
              <a:buChar char="○"/>
              <a:defRPr sz="4000">
                <a:latin typeface="Lexend Deca"/>
                <a:ea typeface="Lexend Deca"/>
                <a:cs typeface="Lexend Deca"/>
                <a:sym typeface="Lexend Deca"/>
              </a:defRPr>
            </a:lvl5pPr>
            <a:lvl6pPr marL="3657509" lvl="5" indent="-558786" rtl="0">
              <a:spcBef>
                <a:spcPts val="0"/>
              </a:spcBef>
              <a:spcAft>
                <a:spcPts val="0"/>
              </a:spcAft>
              <a:buSzPts val="3000"/>
              <a:buFont typeface="Lexend Deca"/>
              <a:buChar char="■"/>
              <a:defRPr sz="4000">
                <a:latin typeface="Lexend Deca"/>
                <a:ea typeface="Lexend Deca"/>
                <a:cs typeface="Lexend Deca"/>
                <a:sym typeface="Lexend Deca"/>
              </a:defRPr>
            </a:lvl6pPr>
            <a:lvl7pPr marL="4267093" lvl="6" indent="-558786" rtl="0">
              <a:spcBef>
                <a:spcPts val="0"/>
              </a:spcBef>
              <a:spcAft>
                <a:spcPts val="0"/>
              </a:spcAft>
              <a:buSzPts val="3000"/>
              <a:buFont typeface="Lexend Deca"/>
              <a:buChar char="●"/>
              <a:defRPr sz="4000">
                <a:latin typeface="Lexend Deca"/>
                <a:ea typeface="Lexend Deca"/>
                <a:cs typeface="Lexend Deca"/>
                <a:sym typeface="Lexend Deca"/>
              </a:defRPr>
            </a:lvl7pPr>
            <a:lvl8pPr marL="4876678" lvl="7" indent="-558786" rtl="0">
              <a:spcBef>
                <a:spcPts val="0"/>
              </a:spcBef>
              <a:spcAft>
                <a:spcPts val="0"/>
              </a:spcAft>
              <a:buSzPts val="3000"/>
              <a:buFont typeface="Lexend Deca"/>
              <a:buChar char="○"/>
              <a:defRPr sz="4000">
                <a:latin typeface="Lexend Deca"/>
                <a:ea typeface="Lexend Deca"/>
                <a:cs typeface="Lexend Deca"/>
                <a:sym typeface="Lexend Deca"/>
              </a:defRPr>
            </a:lvl8pPr>
            <a:lvl9pPr marL="5486263" lvl="8" indent="-558786">
              <a:spcBef>
                <a:spcPts val="0"/>
              </a:spcBef>
              <a:spcAft>
                <a:spcPts val="0"/>
              </a:spcAft>
              <a:buSzPts val="3000"/>
              <a:buFont typeface="Lexend Deca"/>
              <a:buChar char="■"/>
              <a:defRPr sz="4000">
                <a:latin typeface="Lexend Deca"/>
                <a:ea typeface="Lexend Deca"/>
                <a:cs typeface="Lexend Deca"/>
                <a:sym typeface="Lexend Deca"/>
              </a:defRPr>
            </a:lvl9pPr>
          </a:lstStyle>
          <a:p>
            <a:endParaRPr/>
          </a:p>
        </p:txBody>
      </p:sp>
      <p:sp>
        <p:nvSpPr>
          <p:cNvPr id="20" name="Google Shape;20;p4"/>
          <p:cNvSpPr txBox="1"/>
          <p:nvPr/>
        </p:nvSpPr>
        <p:spPr>
          <a:xfrm>
            <a:off x="1101885" y="874823"/>
            <a:ext cx="818400" cy="87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lt1"/>
                </a:solidFill>
                <a:latin typeface="Muli ExtraBold"/>
                <a:ea typeface="Muli ExtraBold"/>
                <a:cs typeface="Muli ExtraBold"/>
                <a:sym typeface="Muli ExtraBold"/>
              </a:rPr>
              <a:t>“</a:t>
            </a:r>
            <a:endParaRPr sz="9600">
              <a:solidFill>
                <a:schemeClr val="lt1"/>
              </a:solidFill>
              <a:latin typeface="Muli ExtraBold"/>
              <a:ea typeface="Muli ExtraBold"/>
              <a:cs typeface="Muli ExtraBold"/>
              <a:sym typeface="Muli ExtraBold"/>
            </a:endParaRPr>
          </a:p>
        </p:txBody>
      </p:sp>
      <p:sp>
        <p:nvSpPr>
          <p:cNvPr id="21" name="Google Shape;21;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106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818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9" name="Google Shape;29;p6"/>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77406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1" name="Google Shape;31;p6"/>
          <p:cNvSpPr txBox="1">
            <a:spLocks noGrp="1"/>
          </p:cNvSpPr>
          <p:nvPr>
            <p:ph type="body" idx="2"/>
          </p:nvPr>
        </p:nvSpPr>
        <p:spPr>
          <a:xfrm>
            <a:off x="500525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668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5" name="Google Shape;35;p7"/>
          <p:cNvSpPr txBox="1">
            <a:spLocks noGrp="1"/>
          </p:cNvSpPr>
          <p:nvPr>
            <p:ph type="title"/>
          </p:nvPr>
        </p:nvSpPr>
        <p:spPr>
          <a:xfrm>
            <a:off x="774067" y="274633"/>
            <a:ext cx="8540800" cy="114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774067"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707263"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8" name="Google Shape;38;p7"/>
          <p:cNvSpPr txBox="1">
            <a:spLocks noGrp="1"/>
          </p:cNvSpPr>
          <p:nvPr>
            <p:ph type="body" idx="3"/>
          </p:nvPr>
        </p:nvSpPr>
        <p:spPr>
          <a:xfrm>
            <a:off x="6640459" y="1803400"/>
            <a:ext cx="2674400" cy="4269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9" name="Google Shape;39;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0191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8"/>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164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6" name="Google Shape;46;p9"/>
          <p:cNvSpPr txBox="1">
            <a:spLocks noGrp="1"/>
          </p:cNvSpPr>
          <p:nvPr>
            <p:ph type="body" idx="1"/>
          </p:nvPr>
        </p:nvSpPr>
        <p:spPr>
          <a:xfrm>
            <a:off x="774067" y="5875067"/>
            <a:ext cx="81812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400"/>
              <a:buNone/>
              <a:defRPr sz="1867"/>
            </a:lvl1pPr>
          </a:lstStyle>
          <a:p>
            <a:endParaRPr/>
          </a:p>
        </p:txBody>
      </p:sp>
      <p:sp>
        <p:nvSpPr>
          <p:cNvPr id="47" name="Google Shape;47;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272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2957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089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7212308"/>
      </p:ext>
    </p:extLst>
  </p:cSld>
  <p:clrMap bg1="lt1" tx1="dk1" bg2="dk2" tx2="lt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1214376" y="5131536"/>
            <a:ext cx="4788475" cy="1546400"/>
          </a:xfrm>
          <a:prstGeom prst="rect">
            <a:avLst/>
          </a:prstGeom>
        </p:spPr>
        <p:txBody>
          <a:bodyPr spcFirstLastPara="1" wrap="square" lIns="0" tIns="0" rIns="0" bIns="0" anchor="ctr" anchorCtr="0">
            <a:noAutofit/>
          </a:bodyPr>
          <a:lstStyle/>
          <a:p>
            <a:pPr algn="ctr"/>
            <a:br>
              <a:rPr lang="en-US" sz="3200" dirty="0"/>
            </a:br>
            <a:br>
              <a:rPr lang="en-US" sz="3200" dirty="0"/>
            </a:br>
            <a:r>
              <a:rPr lang="en-US" sz="2400" b="0" dirty="0">
                <a:solidFill>
                  <a:schemeClr val="bg1">
                    <a:lumMod val="85000"/>
                  </a:schemeClr>
                </a:solidFill>
                <a:latin typeface="Bahnschrift" panose="020B0502040204020203" pitchFamily="34" charset="0"/>
              </a:rPr>
              <a:t>By: Jerry Contreras</a:t>
            </a:r>
            <a:br>
              <a:rPr lang="en-US" dirty="0"/>
            </a:br>
            <a:br>
              <a:rPr lang="en-US" dirty="0"/>
            </a:br>
            <a:r>
              <a:rPr lang="en-US" dirty="0"/>
              <a:t> </a:t>
            </a:r>
            <a:br>
              <a:rPr lang="en-US" dirty="0"/>
            </a:br>
            <a:endParaRPr dirty="0"/>
          </a:p>
        </p:txBody>
      </p:sp>
      <p:pic>
        <p:nvPicPr>
          <p:cNvPr id="61" name="Google Shape;61;p13"/>
          <p:cNvPicPr preferRelativeResize="0"/>
          <p:nvPr/>
        </p:nvPicPr>
        <p:blipFill>
          <a:blip r:embed="rId3">
            <a:alphaModFix/>
          </a:blip>
          <a:stretch>
            <a:fillRect/>
          </a:stretch>
        </p:blipFill>
        <p:spPr>
          <a:xfrm>
            <a:off x="7859300" y="1401208"/>
            <a:ext cx="2377133" cy="2709000"/>
          </a:xfrm>
          <a:prstGeom prst="rect">
            <a:avLst/>
          </a:prstGeom>
          <a:noFill/>
          <a:ln>
            <a:noFill/>
          </a:ln>
        </p:spPr>
      </p:pic>
      <p:pic>
        <p:nvPicPr>
          <p:cNvPr id="62" name="Google Shape;62;p13"/>
          <p:cNvPicPr preferRelativeResize="0"/>
          <p:nvPr/>
        </p:nvPicPr>
        <p:blipFill>
          <a:blip r:embed="rId4">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5">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6">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7">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7">
            <a:alphaModFix/>
          </a:blip>
          <a:stretch>
            <a:fillRect/>
          </a:stretch>
        </p:blipFill>
        <p:spPr>
          <a:xfrm>
            <a:off x="11552791" y="5010510"/>
            <a:ext cx="429133" cy="597900"/>
          </a:xfrm>
          <a:prstGeom prst="rect">
            <a:avLst/>
          </a:prstGeom>
          <a:noFill/>
          <a:ln>
            <a:noFill/>
          </a:ln>
        </p:spPr>
      </p:pic>
      <p:sp>
        <p:nvSpPr>
          <p:cNvPr id="2" name="TextBox 1">
            <a:extLst>
              <a:ext uri="{FF2B5EF4-FFF2-40B4-BE49-F238E27FC236}">
                <a16:creationId xmlns:a16="http://schemas.microsoft.com/office/drawing/2014/main" id="{69CF8975-7A26-4838-8C76-DE053A24F179}"/>
              </a:ext>
            </a:extLst>
          </p:cNvPr>
          <p:cNvSpPr txBox="1"/>
          <p:nvPr/>
        </p:nvSpPr>
        <p:spPr>
          <a:xfrm>
            <a:off x="-457200" y="1904241"/>
            <a:ext cx="8131629" cy="1477328"/>
          </a:xfrm>
          <a:prstGeom prst="rect">
            <a:avLst/>
          </a:prstGeom>
          <a:noFill/>
        </p:spPr>
        <p:txBody>
          <a:bodyPr wrap="square" rtlCol="0">
            <a:spAutoFit/>
          </a:bodyPr>
          <a:lstStyle/>
          <a:p>
            <a:r>
              <a:rPr lang="en-US" sz="3000" dirty="0">
                <a:solidFill>
                  <a:schemeClr val="bg1">
                    <a:lumMod val="85000"/>
                  </a:schemeClr>
                </a:solidFill>
                <a:latin typeface="Bahnschrift" panose="020B0502040204020203" pitchFamily="34" charset="0"/>
              </a:rPr>
              <a:t>     Database Systems and Physical Design:</a:t>
            </a:r>
          </a:p>
          <a:p>
            <a:r>
              <a:rPr lang="en-US" sz="3000" dirty="0">
                <a:solidFill>
                  <a:schemeClr val="bg1">
                    <a:lumMod val="85000"/>
                  </a:schemeClr>
                </a:solidFill>
                <a:latin typeface="Bahnschrift" panose="020B0502040204020203" pitchFamily="34" charset="0"/>
              </a:rPr>
              <a:t>					</a:t>
            </a:r>
          </a:p>
          <a:p>
            <a:r>
              <a:rPr lang="en-US" sz="3000" dirty="0">
                <a:solidFill>
                  <a:schemeClr val="bg1">
                    <a:lumMod val="85000"/>
                  </a:schemeClr>
                </a:solidFill>
                <a:latin typeface="Bahnschrift" panose="020B0502040204020203" pitchFamily="34" charset="0"/>
              </a:rPr>
              <a:t>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100000">
              <a:schemeClr val="bg1"/>
            </a:gs>
          </a:gsLst>
          <a:lin ang="8100019"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F3A8E1-6EA8-400A-92D3-B09CCEE882A4}"/>
              </a:ext>
            </a:extLst>
          </p:cNvPr>
          <p:cNvPicPr>
            <a:picLocks noChangeAspect="1"/>
          </p:cNvPicPr>
          <p:nvPr/>
        </p:nvPicPr>
        <p:blipFill>
          <a:blip r:embed="rId2"/>
          <a:stretch>
            <a:fillRect/>
          </a:stretch>
        </p:blipFill>
        <p:spPr>
          <a:xfrm>
            <a:off x="-1" y="0"/>
            <a:ext cx="12199561" cy="6857935"/>
          </a:xfrm>
          <a:prstGeom prst="rect">
            <a:avLst/>
          </a:prstGeom>
        </p:spPr>
      </p:pic>
      <p:sp>
        <p:nvSpPr>
          <p:cNvPr id="6" name="Slide Number Placeholder 5">
            <a:extLst>
              <a:ext uri="{FF2B5EF4-FFF2-40B4-BE49-F238E27FC236}">
                <a16:creationId xmlns:a16="http://schemas.microsoft.com/office/drawing/2014/main" id="{7691386A-EDD5-4412-A097-238E977E47E8}"/>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3" name="Picture 2">
            <a:extLst>
              <a:ext uri="{FF2B5EF4-FFF2-40B4-BE49-F238E27FC236}">
                <a16:creationId xmlns:a16="http://schemas.microsoft.com/office/drawing/2014/main" id="{84854979-30D2-4CA8-934E-9BE66CD2E232}"/>
              </a:ext>
            </a:extLst>
          </p:cNvPr>
          <p:cNvPicPr>
            <a:picLocks noChangeAspect="1"/>
          </p:cNvPicPr>
          <p:nvPr/>
        </p:nvPicPr>
        <p:blipFill>
          <a:blip r:embed="rId3"/>
          <a:stretch>
            <a:fillRect/>
          </a:stretch>
        </p:blipFill>
        <p:spPr>
          <a:xfrm>
            <a:off x="393399" y="396314"/>
            <a:ext cx="11852221" cy="5248489"/>
          </a:xfrm>
          <a:prstGeom prst="rect">
            <a:avLst/>
          </a:prstGeom>
        </p:spPr>
      </p:pic>
      <p:sp>
        <p:nvSpPr>
          <p:cNvPr id="4" name="Right Brace 3">
            <a:extLst>
              <a:ext uri="{FF2B5EF4-FFF2-40B4-BE49-F238E27FC236}">
                <a16:creationId xmlns:a16="http://schemas.microsoft.com/office/drawing/2014/main" id="{A5671F62-14BC-4AAE-A82B-0E9897B3D716}"/>
              </a:ext>
            </a:extLst>
          </p:cNvPr>
          <p:cNvSpPr/>
          <p:nvPr/>
        </p:nvSpPr>
        <p:spPr>
          <a:xfrm>
            <a:off x="2994610" y="825639"/>
            <a:ext cx="1145627" cy="1471447"/>
          </a:xfrm>
          <a:prstGeom prst="rightBrace">
            <a:avLst>
              <a:gd name="adj1" fmla="val 8333"/>
              <a:gd name="adj2" fmla="val 49306"/>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6BB12298-8C97-4E1B-BCBF-19B4076263DB}"/>
              </a:ext>
            </a:extLst>
          </p:cNvPr>
          <p:cNvSpPr txBox="1"/>
          <p:nvPr/>
        </p:nvSpPr>
        <p:spPr>
          <a:xfrm>
            <a:off x="4333459" y="688411"/>
            <a:ext cx="4961616" cy="1477328"/>
          </a:xfrm>
          <a:prstGeom prst="rect">
            <a:avLst/>
          </a:prstGeom>
          <a:noFill/>
        </p:spPr>
        <p:txBody>
          <a:bodyPr wrap="square" rtlCol="0">
            <a:spAutoFit/>
          </a:bodyPr>
          <a:lstStyle/>
          <a:p>
            <a:r>
              <a:rPr lang="en-US" dirty="0"/>
              <a:t>This was frustrating because I had null markers in Person.PersonSchema this was tampering with the saveFile class,  for the solution to this the null markers were casted to physical values as “NA”</a:t>
            </a:r>
          </a:p>
        </p:txBody>
      </p:sp>
      <p:cxnSp>
        <p:nvCxnSpPr>
          <p:cNvPr id="8" name="Straight Arrow Connector 7">
            <a:extLst>
              <a:ext uri="{FF2B5EF4-FFF2-40B4-BE49-F238E27FC236}">
                <a16:creationId xmlns:a16="http://schemas.microsoft.com/office/drawing/2014/main" id="{DCA72E07-0CB4-41EB-9BAC-8E4737CC30BB}"/>
              </a:ext>
            </a:extLst>
          </p:cNvPr>
          <p:cNvCxnSpPr>
            <a:cxnSpLocks/>
          </p:cNvCxnSpPr>
          <p:nvPr/>
        </p:nvCxnSpPr>
        <p:spPr>
          <a:xfrm flipV="1">
            <a:off x="7792280" y="2652615"/>
            <a:ext cx="1502795" cy="487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71CD42-16F3-4378-BD50-EA3EDAA408D3}"/>
              </a:ext>
            </a:extLst>
          </p:cNvPr>
          <p:cNvSpPr txBox="1"/>
          <p:nvPr/>
        </p:nvSpPr>
        <p:spPr>
          <a:xfrm>
            <a:off x="2482456" y="2810699"/>
            <a:ext cx="5826657" cy="1477328"/>
          </a:xfrm>
          <a:prstGeom prst="rect">
            <a:avLst/>
          </a:prstGeom>
          <a:noFill/>
        </p:spPr>
        <p:txBody>
          <a:bodyPr wrap="square" rtlCol="0">
            <a:spAutoFit/>
          </a:bodyPr>
          <a:lstStyle/>
          <a:p>
            <a:r>
              <a:rPr lang="en-US" dirty="0"/>
              <a:t>This 2 long select statement were brutally painful, because there was Spatial Data stored in this format: </a:t>
            </a:r>
          </a:p>
          <a:p>
            <a:r>
              <a:rPr lang="en-US" dirty="0"/>
              <a:t>POINT (-34.4542325 74.56236566), to separate both values into their own respective columns and get rid of “POINT (“, on top of that this also had null markers</a:t>
            </a:r>
          </a:p>
        </p:txBody>
      </p:sp>
      <p:sp>
        <p:nvSpPr>
          <p:cNvPr id="12" name="Right Brace 11">
            <a:extLst>
              <a:ext uri="{FF2B5EF4-FFF2-40B4-BE49-F238E27FC236}">
                <a16:creationId xmlns:a16="http://schemas.microsoft.com/office/drawing/2014/main" id="{CF9E09DC-F2CF-445D-A90C-DA1D8AC28F5B}"/>
              </a:ext>
            </a:extLst>
          </p:cNvPr>
          <p:cNvSpPr/>
          <p:nvPr/>
        </p:nvSpPr>
        <p:spPr>
          <a:xfrm>
            <a:off x="4140237" y="5667217"/>
            <a:ext cx="1518699" cy="1168304"/>
          </a:xfrm>
          <a:prstGeom prst="rightBrace">
            <a:avLst>
              <a:gd name="adj1" fmla="val 8333"/>
              <a:gd name="adj2" fmla="val 5178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AD2CC84-9EE8-4288-9B99-BD3851EF9548}"/>
              </a:ext>
            </a:extLst>
          </p:cNvPr>
          <p:cNvSpPr txBox="1"/>
          <p:nvPr/>
        </p:nvSpPr>
        <p:spPr>
          <a:xfrm>
            <a:off x="5781162" y="4826610"/>
            <a:ext cx="5055902" cy="2031325"/>
          </a:xfrm>
          <a:prstGeom prst="rect">
            <a:avLst/>
          </a:prstGeom>
          <a:noFill/>
        </p:spPr>
        <p:txBody>
          <a:bodyPr wrap="square" rtlCol="0">
            <a:spAutoFit/>
          </a:bodyPr>
          <a:lstStyle/>
          <a:p>
            <a:r>
              <a:rPr lang="en-US" dirty="0"/>
              <a:t>The nightmare about this part was there was duplicate data due to the fact that one person could have multiple addresses, therefore the entire row would be displayed but only have that field different. The fix to this was to isolate and create another file where I update the existing document in MongoDB</a:t>
            </a:r>
          </a:p>
        </p:txBody>
      </p:sp>
      <p:sp>
        <p:nvSpPr>
          <p:cNvPr id="14" name="TextBox 13">
            <a:extLst>
              <a:ext uri="{FF2B5EF4-FFF2-40B4-BE49-F238E27FC236}">
                <a16:creationId xmlns:a16="http://schemas.microsoft.com/office/drawing/2014/main" id="{94CFE7E0-33B1-4E97-ABCB-2C92A3490F5C}"/>
              </a:ext>
            </a:extLst>
          </p:cNvPr>
          <p:cNvSpPr txBox="1"/>
          <p:nvPr/>
        </p:nvSpPr>
        <p:spPr>
          <a:xfrm>
            <a:off x="9488297" y="688411"/>
            <a:ext cx="2550748" cy="1200329"/>
          </a:xfrm>
          <a:prstGeom prst="rect">
            <a:avLst/>
          </a:prstGeom>
          <a:noFill/>
        </p:spPr>
        <p:txBody>
          <a:bodyPr wrap="square" rtlCol="0">
            <a:spAutoFit/>
          </a:bodyPr>
          <a:lstStyle/>
          <a:p>
            <a:r>
              <a:rPr lang="en-US" dirty="0"/>
              <a:t>Some Addresses had commas in them so I also casted them to a “!”, and replaced later</a:t>
            </a:r>
          </a:p>
        </p:txBody>
      </p:sp>
    </p:spTree>
    <p:extLst>
      <p:ext uri="{BB962C8B-B14F-4D97-AF65-F5344CB8AC3E}">
        <p14:creationId xmlns:p14="http://schemas.microsoft.com/office/powerpoint/2010/main" val="269855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100000">
              <a:schemeClr val="bg1"/>
            </a:gs>
          </a:gsLst>
          <a:lin ang="8100019"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91386A-EDD5-4412-A097-238E977E47E8}"/>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2" name="Picture 1">
            <a:extLst>
              <a:ext uri="{FF2B5EF4-FFF2-40B4-BE49-F238E27FC236}">
                <a16:creationId xmlns:a16="http://schemas.microsoft.com/office/drawing/2014/main" id="{658C33E2-D5E5-4083-A851-AB11728EAA6E}"/>
              </a:ext>
            </a:extLst>
          </p:cNvPr>
          <p:cNvPicPr>
            <a:picLocks noChangeAspect="1"/>
          </p:cNvPicPr>
          <p:nvPr/>
        </p:nvPicPr>
        <p:blipFill>
          <a:blip r:embed="rId2"/>
          <a:stretch>
            <a:fillRect/>
          </a:stretch>
        </p:blipFill>
        <p:spPr>
          <a:xfrm>
            <a:off x="0" y="1987923"/>
            <a:ext cx="12192000" cy="4864367"/>
          </a:xfrm>
          <a:prstGeom prst="rect">
            <a:avLst/>
          </a:prstGeom>
        </p:spPr>
      </p:pic>
      <p:pic>
        <p:nvPicPr>
          <p:cNvPr id="4" name="Picture 3">
            <a:extLst>
              <a:ext uri="{FF2B5EF4-FFF2-40B4-BE49-F238E27FC236}">
                <a16:creationId xmlns:a16="http://schemas.microsoft.com/office/drawing/2014/main" id="{D7E0087D-0EB6-4D9D-94B5-474B9A6A6F44}"/>
              </a:ext>
            </a:extLst>
          </p:cNvPr>
          <p:cNvPicPr>
            <a:picLocks noChangeAspect="1"/>
          </p:cNvPicPr>
          <p:nvPr/>
        </p:nvPicPr>
        <p:blipFill>
          <a:blip r:embed="rId3"/>
          <a:stretch>
            <a:fillRect/>
          </a:stretch>
        </p:blipFill>
        <p:spPr>
          <a:xfrm>
            <a:off x="0" y="-1"/>
            <a:ext cx="12192000" cy="1993569"/>
          </a:xfrm>
          <a:prstGeom prst="rect">
            <a:avLst/>
          </a:prstGeom>
        </p:spPr>
      </p:pic>
      <p:sp>
        <p:nvSpPr>
          <p:cNvPr id="7" name="TextBox 6">
            <a:extLst>
              <a:ext uri="{FF2B5EF4-FFF2-40B4-BE49-F238E27FC236}">
                <a16:creationId xmlns:a16="http://schemas.microsoft.com/office/drawing/2014/main" id="{74D80ADA-7B63-4D77-98F0-5660D3E24301}"/>
              </a:ext>
            </a:extLst>
          </p:cNvPr>
          <p:cNvSpPr txBox="1"/>
          <p:nvPr/>
        </p:nvSpPr>
        <p:spPr>
          <a:xfrm>
            <a:off x="451555" y="494689"/>
            <a:ext cx="7074659" cy="923330"/>
          </a:xfrm>
          <a:prstGeom prst="rect">
            <a:avLst/>
          </a:prstGeom>
          <a:noFill/>
        </p:spPr>
        <p:txBody>
          <a:bodyPr wrap="square" rtlCol="0">
            <a:spAutoFit/>
          </a:bodyPr>
          <a:lstStyle/>
          <a:p>
            <a:r>
              <a:rPr lang="en-US" sz="5400" dirty="0"/>
              <a:t>Have Perseverance</a:t>
            </a:r>
          </a:p>
        </p:txBody>
      </p:sp>
      <p:sp>
        <p:nvSpPr>
          <p:cNvPr id="8" name="Right Brace 7">
            <a:extLst>
              <a:ext uri="{FF2B5EF4-FFF2-40B4-BE49-F238E27FC236}">
                <a16:creationId xmlns:a16="http://schemas.microsoft.com/office/drawing/2014/main" id="{31F1323F-0FC1-43AB-B6AB-FE642F16AED4}"/>
              </a:ext>
            </a:extLst>
          </p:cNvPr>
          <p:cNvSpPr/>
          <p:nvPr/>
        </p:nvSpPr>
        <p:spPr>
          <a:xfrm>
            <a:off x="4684889" y="4864433"/>
            <a:ext cx="1411111" cy="1557868"/>
          </a:xfrm>
          <a:prstGeom prst="rightBrace">
            <a:avLst>
              <a:gd name="adj1" fmla="val 27600"/>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8D44B45-0A33-46FD-A754-AC2DCD159472}"/>
              </a:ext>
            </a:extLst>
          </p:cNvPr>
          <p:cNvSpPr txBox="1"/>
          <p:nvPr/>
        </p:nvSpPr>
        <p:spPr>
          <a:xfrm>
            <a:off x="6257144" y="4869944"/>
            <a:ext cx="3541612" cy="1754326"/>
          </a:xfrm>
          <a:prstGeom prst="rect">
            <a:avLst/>
          </a:prstGeom>
          <a:noFill/>
        </p:spPr>
        <p:txBody>
          <a:bodyPr wrap="square" rtlCol="0">
            <a:spAutoFit/>
          </a:bodyPr>
          <a:lstStyle/>
          <a:p>
            <a:r>
              <a:rPr lang="en-US" dirty="0"/>
              <a:t>Find the individual string I have to alter for the proper JSON format, use same methodology for duplicates. AND THAT’S IT!!!!! everything else is rise and repeat</a:t>
            </a:r>
          </a:p>
        </p:txBody>
      </p:sp>
    </p:spTree>
    <p:extLst>
      <p:ext uri="{BB962C8B-B14F-4D97-AF65-F5344CB8AC3E}">
        <p14:creationId xmlns:p14="http://schemas.microsoft.com/office/powerpoint/2010/main" val="258232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100000">
              <a:schemeClr val="bg1"/>
            </a:gs>
          </a:gsLst>
          <a:lin ang="8100019"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91386A-EDD5-4412-A097-238E977E47E8}"/>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3" name="Picture 2">
            <a:extLst>
              <a:ext uri="{FF2B5EF4-FFF2-40B4-BE49-F238E27FC236}">
                <a16:creationId xmlns:a16="http://schemas.microsoft.com/office/drawing/2014/main" id="{06C66F70-6929-47DD-B32A-A8089A6321C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712D0DC-3760-40D4-A714-F7880F1BF2C3}"/>
              </a:ext>
            </a:extLst>
          </p:cNvPr>
          <p:cNvPicPr>
            <a:picLocks noChangeAspect="1"/>
          </p:cNvPicPr>
          <p:nvPr/>
        </p:nvPicPr>
        <p:blipFill>
          <a:blip r:embed="rId3"/>
          <a:stretch>
            <a:fillRect/>
          </a:stretch>
        </p:blipFill>
        <p:spPr>
          <a:xfrm>
            <a:off x="402374" y="241160"/>
            <a:ext cx="11842044" cy="3766395"/>
          </a:xfrm>
          <a:prstGeom prst="rect">
            <a:avLst/>
          </a:prstGeom>
        </p:spPr>
      </p:pic>
      <p:sp>
        <p:nvSpPr>
          <p:cNvPr id="10" name="TextBox 9">
            <a:extLst>
              <a:ext uri="{FF2B5EF4-FFF2-40B4-BE49-F238E27FC236}">
                <a16:creationId xmlns:a16="http://schemas.microsoft.com/office/drawing/2014/main" id="{95848423-81E9-4F96-B2A6-296E52B188CB}"/>
              </a:ext>
            </a:extLst>
          </p:cNvPr>
          <p:cNvSpPr txBox="1"/>
          <p:nvPr/>
        </p:nvSpPr>
        <p:spPr>
          <a:xfrm>
            <a:off x="9863043" y="6148404"/>
            <a:ext cx="4657913" cy="369332"/>
          </a:xfrm>
          <a:prstGeom prst="rect">
            <a:avLst/>
          </a:prstGeom>
          <a:noFill/>
        </p:spPr>
        <p:txBody>
          <a:bodyPr wrap="square" rtlCol="0">
            <a:spAutoFit/>
          </a:bodyPr>
          <a:lstStyle/>
          <a:p>
            <a:r>
              <a:rPr lang="en-US" dirty="0"/>
              <a:t>Rinse and Repeat</a:t>
            </a:r>
          </a:p>
        </p:txBody>
      </p:sp>
    </p:spTree>
    <p:extLst>
      <p:ext uri="{BB962C8B-B14F-4D97-AF65-F5344CB8AC3E}">
        <p14:creationId xmlns:p14="http://schemas.microsoft.com/office/powerpoint/2010/main" val="424885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100000">
              <a:schemeClr val="bg1"/>
            </a:gs>
          </a:gsLst>
          <a:lin ang="8100019"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91386A-EDD5-4412-A097-238E977E47E8}"/>
              </a:ext>
            </a:extLst>
          </p:cNvPr>
          <p:cNvSpPr>
            <a:spLocks noGrp="1"/>
          </p:cNvSpPr>
          <p:nvPr>
            <p:ph type="sldNum" idx="12"/>
          </p:nvPr>
        </p:nvSpPr>
        <p:spPr/>
        <p:txBody>
          <a:bodyPr/>
          <a:lstStyle/>
          <a:p>
            <a:fld id="{00000000-1234-1234-1234-123412341234}" type="slidenum">
              <a:rPr lang="en" smtClean="0"/>
              <a:pPr/>
              <a:t>13</a:t>
            </a:fld>
            <a:endParaRPr lang="en"/>
          </a:p>
        </p:txBody>
      </p:sp>
      <p:sp>
        <p:nvSpPr>
          <p:cNvPr id="10" name="TextBox 9">
            <a:extLst>
              <a:ext uri="{FF2B5EF4-FFF2-40B4-BE49-F238E27FC236}">
                <a16:creationId xmlns:a16="http://schemas.microsoft.com/office/drawing/2014/main" id="{95848423-81E9-4F96-B2A6-296E52B188CB}"/>
              </a:ext>
            </a:extLst>
          </p:cNvPr>
          <p:cNvSpPr txBox="1"/>
          <p:nvPr/>
        </p:nvSpPr>
        <p:spPr>
          <a:xfrm>
            <a:off x="9863043" y="6148404"/>
            <a:ext cx="4657913" cy="369332"/>
          </a:xfrm>
          <a:prstGeom prst="rect">
            <a:avLst/>
          </a:prstGeom>
          <a:noFill/>
        </p:spPr>
        <p:txBody>
          <a:bodyPr wrap="square" rtlCol="0">
            <a:spAutoFit/>
          </a:bodyPr>
          <a:lstStyle/>
          <a:p>
            <a:r>
              <a:rPr lang="en-US" dirty="0"/>
              <a:t>Rinse and Repeat</a:t>
            </a:r>
          </a:p>
        </p:txBody>
      </p:sp>
      <p:pic>
        <p:nvPicPr>
          <p:cNvPr id="2" name="Picture 1">
            <a:extLst>
              <a:ext uri="{FF2B5EF4-FFF2-40B4-BE49-F238E27FC236}">
                <a16:creationId xmlns:a16="http://schemas.microsoft.com/office/drawing/2014/main" id="{0AF5BEB3-6E56-4E2B-A44F-CEEB45B506D2}"/>
              </a:ext>
            </a:extLst>
          </p:cNvPr>
          <p:cNvPicPr>
            <a:picLocks noChangeAspect="1"/>
          </p:cNvPicPr>
          <p:nvPr/>
        </p:nvPicPr>
        <p:blipFill>
          <a:blip r:embed="rId2"/>
          <a:stretch>
            <a:fillRect/>
          </a:stretch>
        </p:blipFill>
        <p:spPr>
          <a:xfrm>
            <a:off x="0" y="0"/>
            <a:ext cx="8177152" cy="6858000"/>
          </a:xfrm>
          <a:prstGeom prst="rect">
            <a:avLst/>
          </a:prstGeom>
        </p:spPr>
      </p:pic>
      <p:pic>
        <p:nvPicPr>
          <p:cNvPr id="4" name="Picture 3">
            <a:extLst>
              <a:ext uri="{FF2B5EF4-FFF2-40B4-BE49-F238E27FC236}">
                <a16:creationId xmlns:a16="http://schemas.microsoft.com/office/drawing/2014/main" id="{6223E141-B0F9-48FB-A248-EE4F2C9F8355}"/>
              </a:ext>
            </a:extLst>
          </p:cNvPr>
          <p:cNvPicPr>
            <a:picLocks noChangeAspect="1"/>
          </p:cNvPicPr>
          <p:nvPr/>
        </p:nvPicPr>
        <p:blipFill>
          <a:blip r:embed="rId3"/>
          <a:stretch>
            <a:fillRect/>
          </a:stretch>
        </p:blipFill>
        <p:spPr>
          <a:xfrm>
            <a:off x="442274" y="350150"/>
            <a:ext cx="2730830" cy="2567096"/>
          </a:xfrm>
          <a:prstGeom prst="rect">
            <a:avLst/>
          </a:prstGeom>
        </p:spPr>
      </p:pic>
    </p:spTree>
    <p:extLst>
      <p:ext uri="{BB962C8B-B14F-4D97-AF65-F5344CB8AC3E}">
        <p14:creationId xmlns:p14="http://schemas.microsoft.com/office/powerpoint/2010/main" val="67229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2A2647-5031-463B-8D49-BC2753F72C59}"/>
              </a:ext>
            </a:extLst>
          </p:cNvPr>
          <p:cNvPicPr>
            <a:picLocks noChangeAspect="1"/>
          </p:cNvPicPr>
          <p:nvPr/>
        </p:nvPicPr>
        <p:blipFill>
          <a:blip r:embed="rId2"/>
          <a:stretch>
            <a:fillRect/>
          </a:stretch>
        </p:blipFill>
        <p:spPr>
          <a:xfrm>
            <a:off x="9435105" y="450829"/>
            <a:ext cx="2756895" cy="1808011"/>
          </a:xfrm>
          <a:prstGeom prst="rect">
            <a:avLst/>
          </a:prstGeom>
        </p:spPr>
      </p:pic>
      <p:sp>
        <p:nvSpPr>
          <p:cNvPr id="2" name="Title 1">
            <a:extLst>
              <a:ext uri="{FF2B5EF4-FFF2-40B4-BE49-F238E27FC236}">
                <a16:creationId xmlns:a16="http://schemas.microsoft.com/office/drawing/2014/main" id="{9AF9A9A2-53B6-41E6-BEE0-D2F0AB179DED}"/>
              </a:ext>
            </a:extLst>
          </p:cNvPr>
          <p:cNvSpPr>
            <a:spLocks noGrp="1"/>
          </p:cNvSpPr>
          <p:nvPr>
            <p:ph type="title"/>
          </p:nvPr>
        </p:nvSpPr>
        <p:spPr>
          <a:xfrm>
            <a:off x="9537285" y="1354835"/>
            <a:ext cx="2501760" cy="1143200"/>
          </a:xfrm>
        </p:spPr>
        <p:txBody>
          <a:bodyPr/>
          <a:lstStyle/>
          <a:p>
            <a:r>
              <a:rPr lang="en-US" sz="4000" dirty="0"/>
              <a:t>Upload Files to MongoDB Shell</a:t>
            </a:r>
          </a:p>
        </p:txBody>
      </p:sp>
      <p:sp>
        <p:nvSpPr>
          <p:cNvPr id="6" name="Slide Number Placeholder 5">
            <a:extLst>
              <a:ext uri="{FF2B5EF4-FFF2-40B4-BE49-F238E27FC236}">
                <a16:creationId xmlns:a16="http://schemas.microsoft.com/office/drawing/2014/main" id="{46A34D66-5BA4-4217-A5EE-1676B7703280}"/>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8" name="Picture 7">
            <a:extLst>
              <a:ext uri="{FF2B5EF4-FFF2-40B4-BE49-F238E27FC236}">
                <a16:creationId xmlns:a16="http://schemas.microsoft.com/office/drawing/2014/main" id="{F37A9ADB-90AE-41D1-8AD7-9F9D04E0141E}"/>
              </a:ext>
            </a:extLst>
          </p:cNvPr>
          <p:cNvPicPr>
            <a:picLocks noChangeAspect="1"/>
          </p:cNvPicPr>
          <p:nvPr/>
        </p:nvPicPr>
        <p:blipFill>
          <a:blip r:embed="rId3"/>
          <a:stretch>
            <a:fillRect/>
          </a:stretch>
        </p:blipFill>
        <p:spPr>
          <a:xfrm>
            <a:off x="0" y="2584174"/>
            <a:ext cx="12192000" cy="4286685"/>
          </a:xfrm>
          <a:prstGeom prst="rect">
            <a:avLst/>
          </a:prstGeom>
        </p:spPr>
      </p:pic>
      <p:pic>
        <p:nvPicPr>
          <p:cNvPr id="7" name="Picture 6">
            <a:extLst>
              <a:ext uri="{FF2B5EF4-FFF2-40B4-BE49-F238E27FC236}">
                <a16:creationId xmlns:a16="http://schemas.microsoft.com/office/drawing/2014/main" id="{945773B4-ACDD-47D9-8B07-627D30DEF5A2}"/>
              </a:ext>
            </a:extLst>
          </p:cNvPr>
          <p:cNvPicPr>
            <a:picLocks noChangeAspect="1"/>
          </p:cNvPicPr>
          <p:nvPr/>
        </p:nvPicPr>
        <p:blipFill>
          <a:blip r:embed="rId4"/>
          <a:stretch>
            <a:fillRect/>
          </a:stretch>
        </p:blipFill>
        <p:spPr>
          <a:xfrm>
            <a:off x="93672" y="106275"/>
            <a:ext cx="9221834" cy="2391759"/>
          </a:xfrm>
          <a:prstGeom prst="rect">
            <a:avLst/>
          </a:prstGeom>
        </p:spPr>
      </p:pic>
      <p:sp>
        <p:nvSpPr>
          <p:cNvPr id="10" name="Rectangle: Rounded Corners 9">
            <a:extLst>
              <a:ext uri="{FF2B5EF4-FFF2-40B4-BE49-F238E27FC236}">
                <a16:creationId xmlns:a16="http://schemas.microsoft.com/office/drawing/2014/main" id="{67E06B1A-C11B-4915-BAA2-234ABDA01D24}"/>
              </a:ext>
            </a:extLst>
          </p:cNvPr>
          <p:cNvSpPr/>
          <p:nvPr/>
        </p:nvSpPr>
        <p:spPr>
          <a:xfrm>
            <a:off x="93672" y="182880"/>
            <a:ext cx="3137208" cy="1005840"/>
          </a:xfrm>
          <a:prstGeom prst="roundRect">
            <a:avLst/>
          </a:prstGeom>
          <a:solidFill>
            <a:srgbClr val="FFFF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5255DAC-364F-48C7-8E4B-C4622B023F8C}"/>
              </a:ext>
            </a:extLst>
          </p:cNvPr>
          <p:cNvSpPr/>
          <p:nvPr/>
        </p:nvSpPr>
        <p:spPr>
          <a:xfrm>
            <a:off x="93672" y="1461714"/>
            <a:ext cx="3137208" cy="1005840"/>
          </a:xfrm>
          <a:prstGeom prst="roundRect">
            <a:avLst/>
          </a:prstGeom>
          <a:solidFill>
            <a:srgbClr val="FFFF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4C35FD-9544-4651-9620-9AA562BF8F03}"/>
              </a:ext>
            </a:extLst>
          </p:cNvPr>
          <p:cNvSpPr/>
          <p:nvPr/>
        </p:nvSpPr>
        <p:spPr>
          <a:xfrm>
            <a:off x="0" y="4866640"/>
            <a:ext cx="4989115" cy="1979030"/>
          </a:xfrm>
          <a:prstGeom prst="rect">
            <a:avLst/>
          </a:prstGeom>
          <a:solidFill>
            <a:srgbClr val="FFFF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15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57BA446-3A1A-4FE3-8ABE-BD5F3E28F1C0}"/>
              </a:ext>
            </a:extLst>
          </p:cNvPr>
          <p:cNvPicPr>
            <a:picLocks noChangeAspect="1"/>
          </p:cNvPicPr>
          <p:nvPr/>
        </p:nvPicPr>
        <p:blipFill>
          <a:blip r:embed="rId2"/>
          <a:stretch>
            <a:fillRect/>
          </a:stretch>
        </p:blipFill>
        <p:spPr>
          <a:xfrm>
            <a:off x="10761821" y="280346"/>
            <a:ext cx="1235524" cy="1495633"/>
          </a:xfrm>
          <a:prstGeom prst="rect">
            <a:avLst/>
          </a:prstGeom>
        </p:spPr>
      </p:pic>
      <p:pic>
        <p:nvPicPr>
          <p:cNvPr id="17" name="Picture 16">
            <a:extLst>
              <a:ext uri="{FF2B5EF4-FFF2-40B4-BE49-F238E27FC236}">
                <a16:creationId xmlns:a16="http://schemas.microsoft.com/office/drawing/2014/main" id="{24DF41A1-4AE3-4A6C-A7AD-6ED69563B152}"/>
              </a:ext>
            </a:extLst>
          </p:cNvPr>
          <p:cNvPicPr>
            <a:picLocks noChangeAspect="1"/>
          </p:cNvPicPr>
          <p:nvPr/>
        </p:nvPicPr>
        <p:blipFill>
          <a:blip r:embed="rId3"/>
          <a:stretch>
            <a:fillRect/>
          </a:stretch>
        </p:blipFill>
        <p:spPr>
          <a:xfrm>
            <a:off x="333258" y="316581"/>
            <a:ext cx="1060673" cy="1479704"/>
          </a:xfrm>
          <a:prstGeom prst="rect">
            <a:avLst/>
          </a:prstGeom>
        </p:spPr>
      </p:pic>
      <p:sp>
        <p:nvSpPr>
          <p:cNvPr id="6" name="Slide Number Placeholder 5">
            <a:extLst>
              <a:ext uri="{FF2B5EF4-FFF2-40B4-BE49-F238E27FC236}">
                <a16:creationId xmlns:a16="http://schemas.microsoft.com/office/drawing/2014/main" id="{CD4D5CED-57FA-4459-B2C0-876A1CF8B9A1}"/>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9" name="Picture 8">
            <a:extLst>
              <a:ext uri="{FF2B5EF4-FFF2-40B4-BE49-F238E27FC236}">
                <a16:creationId xmlns:a16="http://schemas.microsoft.com/office/drawing/2014/main" id="{79CF2719-43B3-4151-B0CC-AEA8F5C2808F}"/>
              </a:ext>
            </a:extLst>
          </p:cNvPr>
          <p:cNvPicPr>
            <a:picLocks noChangeAspect="1"/>
          </p:cNvPicPr>
          <p:nvPr/>
        </p:nvPicPr>
        <p:blipFill>
          <a:blip r:embed="rId4"/>
          <a:stretch>
            <a:fillRect/>
          </a:stretch>
        </p:blipFill>
        <p:spPr>
          <a:xfrm>
            <a:off x="0" y="2175221"/>
            <a:ext cx="12192000" cy="4682714"/>
          </a:xfrm>
          <a:prstGeom prst="rect">
            <a:avLst/>
          </a:prstGeom>
        </p:spPr>
      </p:pic>
      <p:pic>
        <p:nvPicPr>
          <p:cNvPr id="11" name="Picture 10">
            <a:extLst>
              <a:ext uri="{FF2B5EF4-FFF2-40B4-BE49-F238E27FC236}">
                <a16:creationId xmlns:a16="http://schemas.microsoft.com/office/drawing/2014/main" id="{A2790AC7-5A1A-4E3B-A797-1E081916FE1A}"/>
              </a:ext>
            </a:extLst>
          </p:cNvPr>
          <p:cNvPicPr>
            <a:picLocks noChangeAspect="1"/>
          </p:cNvPicPr>
          <p:nvPr/>
        </p:nvPicPr>
        <p:blipFill>
          <a:blip r:embed="rId5"/>
          <a:stretch>
            <a:fillRect/>
          </a:stretch>
        </p:blipFill>
        <p:spPr>
          <a:xfrm>
            <a:off x="7313095" y="280346"/>
            <a:ext cx="1670449" cy="1603387"/>
          </a:xfrm>
          <a:prstGeom prst="rect">
            <a:avLst/>
          </a:prstGeom>
        </p:spPr>
      </p:pic>
      <p:pic>
        <p:nvPicPr>
          <p:cNvPr id="12" name="Picture 11">
            <a:extLst>
              <a:ext uri="{FF2B5EF4-FFF2-40B4-BE49-F238E27FC236}">
                <a16:creationId xmlns:a16="http://schemas.microsoft.com/office/drawing/2014/main" id="{E7D30021-2899-4280-B437-6CD6C77A824C}"/>
              </a:ext>
            </a:extLst>
          </p:cNvPr>
          <p:cNvPicPr>
            <a:picLocks noChangeAspect="1"/>
          </p:cNvPicPr>
          <p:nvPr/>
        </p:nvPicPr>
        <p:blipFill>
          <a:blip r:embed="rId6"/>
          <a:stretch>
            <a:fillRect/>
          </a:stretch>
        </p:blipFill>
        <p:spPr>
          <a:xfrm>
            <a:off x="8924782" y="746730"/>
            <a:ext cx="2670279" cy="670618"/>
          </a:xfrm>
          <a:prstGeom prst="rect">
            <a:avLst/>
          </a:prstGeom>
        </p:spPr>
      </p:pic>
      <p:sp>
        <p:nvSpPr>
          <p:cNvPr id="13" name="TextBox 12">
            <a:extLst>
              <a:ext uri="{FF2B5EF4-FFF2-40B4-BE49-F238E27FC236}">
                <a16:creationId xmlns:a16="http://schemas.microsoft.com/office/drawing/2014/main" id="{42115674-C3A1-4D9E-946A-35B61FC916D9}"/>
              </a:ext>
            </a:extLst>
          </p:cNvPr>
          <p:cNvSpPr txBox="1"/>
          <p:nvPr/>
        </p:nvSpPr>
        <p:spPr>
          <a:xfrm>
            <a:off x="528320" y="761998"/>
            <a:ext cx="5567680" cy="707886"/>
          </a:xfrm>
          <a:prstGeom prst="rect">
            <a:avLst/>
          </a:prstGeom>
          <a:noFill/>
        </p:spPr>
        <p:txBody>
          <a:bodyPr wrap="square" rtlCol="0">
            <a:spAutoFit/>
          </a:bodyPr>
          <a:lstStyle/>
          <a:p>
            <a:r>
              <a:rPr lang="en-US" sz="4000" dirty="0">
                <a:solidFill>
                  <a:schemeClr val="bg1"/>
                </a:solidFill>
              </a:rPr>
              <a:t>AdventureWorks2016</a:t>
            </a:r>
          </a:p>
        </p:txBody>
      </p:sp>
      <p:sp>
        <p:nvSpPr>
          <p:cNvPr id="14" name="Arrow: Right 13">
            <a:extLst>
              <a:ext uri="{FF2B5EF4-FFF2-40B4-BE49-F238E27FC236}">
                <a16:creationId xmlns:a16="http://schemas.microsoft.com/office/drawing/2014/main" id="{A5434E92-0251-4F88-98C6-A9B1A9CD5730}"/>
              </a:ext>
            </a:extLst>
          </p:cNvPr>
          <p:cNvSpPr/>
          <p:nvPr/>
        </p:nvSpPr>
        <p:spPr>
          <a:xfrm>
            <a:off x="5703969" y="692447"/>
            <a:ext cx="1529951" cy="846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t>
            </a:r>
          </a:p>
        </p:txBody>
      </p:sp>
      <p:pic>
        <p:nvPicPr>
          <p:cNvPr id="3" name="Picture 2">
            <a:extLst>
              <a:ext uri="{FF2B5EF4-FFF2-40B4-BE49-F238E27FC236}">
                <a16:creationId xmlns:a16="http://schemas.microsoft.com/office/drawing/2014/main" id="{C434511B-F593-4331-A568-653E2F16C4A1}"/>
              </a:ext>
            </a:extLst>
          </p:cNvPr>
          <p:cNvPicPr>
            <a:picLocks noChangeAspect="1"/>
          </p:cNvPicPr>
          <p:nvPr/>
        </p:nvPicPr>
        <p:blipFill>
          <a:blip r:embed="rId7"/>
          <a:stretch>
            <a:fillRect/>
          </a:stretch>
        </p:blipFill>
        <p:spPr>
          <a:xfrm>
            <a:off x="4567524" y="6019917"/>
            <a:ext cx="664522" cy="292633"/>
          </a:xfrm>
          <a:prstGeom prst="rect">
            <a:avLst/>
          </a:prstGeom>
        </p:spPr>
      </p:pic>
      <p:pic>
        <p:nvPicPr>
          <p:cNvPr id="4" name="Picture 3">
            <a:extLst>
              <a:ext uri="{FF2B5EF4-FFF2-40B4-BE49-F238E27FC236}">
                <a16:creationId xmlns:a16="http://schemas.microsoft.com/office/drawing/2014/main" id="{5D593F2A-D2E8-48EA-8D22-F0944C03831C}"/>
              </a:ext>
            </a:extLst>
          </p:cNvPr>
          <p:cNvPicPr>
            <a:picLocks noChangeAspect="1"/>
          </p:cNvPicPr>
          <p:nvPr/>
        </p:nvPicPr>
        <p:blipFill>
          <a:blip r:embed="rId8"/>
          <a:stretch>
            <a:fillRect/>
          </a:stretch>
        </p:blipFill>
        <p:spPr>
          <a:xfrm>
            <a:off x="3883219" y="5647914"/>
            <a:ext cx="816935" cy="256054"/>
          </a:xfrm>
          <a:prstGeom prst="rect">
            <a:avLst/>
          </a:prstGeom>
        </p:spPr>
      </p:pic>
      <p:pic>
        <p:nvPicPr>
          <p:cNvPr id="5" name="Picture 4">
            <a:extLst>
              <a:ext uri="{FF2B5EF4-FFF2-40B4-BE49-F238E27FC236}">
                <a16:creationId xmlns:a16="http://schemas.microsoft.com/office/drawing/2014/main" id="{5F95BEB7-FCA5-437F-A27A-6DC2B6B0FC0D}"/>
              </a:ext>
            </a:extLst>
          </p:cNvPr>
          <p:cNvPicPr>
            <a:picLocks noChangeAspect="1"/>
          </p:cNvPicPr>
          <p:nvPr/>
        </p:nvPicPr>
        <p:blipFill>
          <a:blip r:embed="rId9"/>
          <a:stretch>
            <a:fillRect/>
          </a:stretch>
        </p:blipFill>
        <p:spPr>
          <a:xfrm>
            <a:off x="5078985" y="5679326"/>
            <a:ext cx="725487" cy="237765"/>
          </a:xfrm>
          <a:prstGeom prst="rect">
            <a:avLst/>
          </a:prstGeom>
        </p:spPr>
      </p:pic>
      <p:pic>
        <p:nvPicPr>
          <p:cNvPr id="8" name="Picture 7">
            <a:extLst>
              <a:ext uri="{FF2B5EF4-FFF2-40B4-BE49-F238E27FC236}">
                <a16:creationId xmlns:a16="http://schemas.microsoft.com/office/drawing/2014/main" id="{E0D583DD-75F9-4CA3-BB44-BC15F0FFCC38}"/>
              </a:ext>
            </a:extLst>
          </p:cNvPr>
          <p:cNvPicPr>
            <a:picLocks noChangeAspect="1"/>
          </p:cNvPicPr>
          <p:nvPr/>
        </p:nvPicPr>
        <p:blipFill>
          <a:blip r:embed="rId10"/>
          <a:stretch>
            <a:fillRect/>
          </a:stretch>
        </p:blipFill>
        <p:spPr>
          <a:xfrm>
            <a:off x="4480685" y="6384663"/>
            <a:ext cx="838200" cy="247650"/>
          </a:xfrm>
          <a:prstGeom prst="rect">
            <a:avLst/>
          </a:prstGeom>
        </p:spPr>
      </p:pic>
      <p:sp>
        <p:nvSpPr>
          <p:cNvPr id="10" name="Plus Sign 9">
            <a:extLst>
              <a:ext uri="{FF2B5EF4-FFF2-40B4-BE49-F238E27FC236}">
                <a16:creationId xmlns:a16="http://schemas.microsoft.com/office/drawing/2014/main" id="{F67F9D43-7AF6-4707-B052-83F33B43A940}"/>
              </a:ext>
            </a:extLst>
          </p:cNvPr>
          <p:cNvSpPr/>
          <p:nvPr/>
        </p:nvSpPr>
        <p:spPr>
          <a:xfrm>
            <a:off x="4774160" y="5693272"/>
            <a:ext cx="230819" cy="2377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e 14">
            <a:extLst>
              <a:ext uri="{FF2B5EF4-FFF2-40B4-BE49-F238E27FC236}">
                <a16:creationId xmlns:a16="http://schemas.microsoft.com/office/drawing/2014/main" id="{3424C81F-1A5B-48D3-B235-700DD1DAE589}"/>
              </a:ext>
            </a:extLst>
          </p:cNvPr>
          <p:cNvSpPr/>
          <p:nvPr/>
        </p:nvSpPr>
        <p:spPr>
          <a:xfrm>
            <a:off x="5965794" y="5647914"/>
            <a:ext cx="523783" cy="10724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2F2479E-213E-44D0-89D7-7B0B68A7C0C5}"/>
              </a:ext>
            </a:extLst>
          </p:cNvPr>
          <p:cNvSpPr txBox="1"/>
          <p:nvPr/>
        </p:nvSpPr>
        <p:spPr>
          <a:xfrm>
            <a:off x="6678214" y="5842387"/>
            <a:ext cx="4916847" cy="646331"/>
          </a:xfrm>
          <a:prstGeom prst="rect">
            <a:avLst/>
          </a:prstGeom>
          <a:noFill/>
        </p:spPr>
        <p:txBody>
          <a:bodyPr wrap="square" rtlCol="0">
            <a:spAutoFit/>
          </a:bodyPr>
          <a:lstStyle/>
          <a:p>
            <a:r>
              <a:rPr lang="en-US" dirty="0"/>
              <a:t>My ETL process is correct because these query results match the number of documents</a:t>
            </a:r>
          </a:p>
        </p:txBody>
      </p:sp>
    </p:spTree>
    <p:extLst>
      <p:ext uri="{BB962C8B-B14F-4D97-AF65-F5344CB8AC3E}">
        <p14:creationId xmlns:p14="http://schemas.microsoft.com/office/powerpoint/2010/main" val="680179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ADE7-7C52-4D13-B322-E4B734AF7EC7}"/>
              </a:ext>
            </a:extLst>
          </p:cNvPr>
          <p:cNvSpPr>
            <a:spLocks noGrp="1"/>
          </p:cNvSpPr>
          <p:nvPr>
            <p:ph type="title"/>
          </p:nvPr>
        </p:nvSpPr>
        <p:spPr>
          <a:xfrm>
            <a:off x="1825600" y="498153"/>
            <a:ext cx="8540800" cy="1143200"/>
          </a:xfrm>
        </p:spPr>
        <p:txBody>
          <a:bodyPr/>
          <a:lstStyle/>
          <a:p>
            <a:pPr algn="ctr"/>
            <a:r>
              <a:rPr lang="en-US" sz="4400" dirty="0"/>
              <a:t>JSON Document Schema</a:t>
            </a:r>
          </a:p>
        </p:txBody>
      </p:sp>
      <p:pic>
        <p:nvPicPr>
          <p:cNvPr id="8" name="Picture 7">
            <a:extLst>
              <a:ext uri="{FF2B5EF4-FFF2-40B4-BE49-F238E27FC236}">
                <a16:creationId xmlns:a16="http://schemas.microsoft.com/office/drawing/2014/main" id="{77CC6AE1-D075-4112-B4E3-D512DE1BE64F}"/>
              </a:ext>
            </a:extLst>
          </p:cNvPr>
          <p:cNvPicPr>
            <a:picLocks noChangeAspect="1"/>
          </p:cNvPicPr>
          <p:nvPr/>
        </p:nvPicPr>
        <p:blipFill>
          <a:blip r:embed="rId2"/>
          <a:stretch>
            <a:fillRect/>
          </a:stretch>
        </p:blipFill>
        <p:spPr>
          <a:xfrm>
            <a:off x="173516" y="2493644"/>
            <a:ext cx="3807602" cy="4181475"/>
          </a:xfrm>
          <a:prstGeom prst="rect">
            <a:avLst/>
          </a:prstGeom>
        </p:spPr>
      </p:pic>
      <p:sp>
        <p:nvSpPr>
          <p:cNvPr id="6" name="Slide Number Placeholder 5">
            <a:extLst>
              <a:ext uri="{FF2B5EF4-FFF2-40B4-BE49-F238E27FC236}">
                <a16:creationId xmlns:a16="http://schemas.microsoft.com/office/drawing/2014/main" id="{C27D88A2-680D-4AC2-AA4E-F45C2130C789}"/>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10" name="Picture 9">
            <a:extLst>
              <a:ext uri="{FF2B5EF4-FFF2-40B4-BE49-F238E27FC236}">
                <a16:creationId xmlns:a16="http://schemas.microsoft.com/office/drawing/2014/main" id="{85D73FE1-E6FD-44E4-BA1B-539CD062D80D}"/>
              </a:ext>
            </a:extLst>
          </p:cNvPr>
          <p:cNvPicPr>
            <a:picLocks noChangeAspect="1"/>
          </p:cNvPicPr>
          <p:nvPr/>
        </p:nvPicPr>
        <p:blipFill>
          <a:blip r:embed="rId3"/>
          <a:stretch>
            <a:fillRect/>
          </a:stretch>
        </p:blipFill>
        <p:spPr>
          <a:xfrm>
            <a:off x="9121271" y="2496676"/>
            <a:ext cx="2917774" cy="4178442"/>
          </a:xfrm>
          <a:prstGeom prst="rect">
            <a:avLst/>
          </a:prstGeom>
        </p:spPr>
      </p:pic>
      <p:pic>
        <p:nvPicPr>
          <p:cNvPr id="11" name="Picture 10">
            <a:extLst>
              <a:ext uri="{FF2B5EF4-FFF2-40B4-BE49-F238E27FC236}">
                <a16:creationId xmlns:a16="http://schemas.microsoft.com/office/drawing/2014/main" id="{7F48B7C8-FD21-4A07-A28D-EB0F7E4CE517}"/>
              </a:ext>
            </a:extLst>
          </p:cNvPr>
          <p:cNvPicPr>
            <a:picLocks noChangeAspect="1"/>
          </p:cNvPicPr>
          <p:nvPr/>
        </p:nvPicPr>
        <p:blipFill>
          <a:blip r:embed="rId4"/>
          <a:stretch>
            <a:fillRect/>
          </a:stretch>
        </p:blipFill>
        <p:spPr>
          <a:xfrm>
            <a:off x="4131844" y="2493643"/>
            <a:ext cx="4838700" cy="4181475"/>
          </a:xfrm>
          <a:prstGeom prst="rect">
            <a:avLst/>
          </a:prstGeom>
        </p:spPr>
      </p:pic>
      <p:sp>
        <p:nvSpPr>
          <p:cNvPr id="12" name="TextBox 11">
            <a:extLst>
              <a:ext uri="{FF2B5EF4-FFF2-40B4-BE49-F238E27FC236}">
                <a16:creationId xmlns:a16="http://schemas.microsoft.com/office/drawing/2014/main" id="{EAF621A2-E0FD-4EB2-A149-0337F277C4B7}"/>
              </a:ext>
            </a:extLst>
          </p:cNvPr>
          <p:cNvSpPr txBox="1"/>
          <p:nvPr/>
        </p:nvSpPr>
        <p:spPr>
          <a:xfrm>
            <a:off x="447438" y="1960880"/>
            <a:ext cx="3259757" cy="369332"/>
          </a:xfrm>
          <a:prstGeom prst="rect">
            <a:avLst/>
          </a:prstGeom>
          <a:noFill/>
        </p:spPr>
        <p:txBody>
          <a:bodyPr wrap="square" rtlCol="0">
            <a:spAutoFit/>
          </a:bodyPr>
          <a:lstStyle/>
          <a:p>
            <a:pPr algn="ctr"/>
            <a:r>
              <a:rPr lang="en-US" b="1" dirty="0">
                <a:solidFill>
                  <a:schemeClr val="bg1"/>
                </a:solidFill>
              </a:rPr>
              <a:t>HumanResourceCollection</a:t>
            </a:r>
          </a:p>
        </p:txBody>
      </p:sp>
      <p:sp>
        <p:nvSpPr>
          <p:cNvPr id="13" name="TextBox 12">
            <a:extLst>
              <a:ext uri="{FF2B5EF4-FFF2-40B4-BE49-F238E27FC236}">
                <a16:creationId xmlns:a16="http://schemas.microsoft.com/office/drawing/2014/main" id="{5D4864B3-D936-46C9-A07B-EEC4BA21F0AF}"/>
              </a:ext>
            </a:extLst>
          </p:cNvPr>
          <p:cNvSpPr txBox="1"/>
          <p:nvPr/>
        </p:nvSpPr>
        <p:spPr>
          <a:xfrm>
            <a:off x="4921315" y="1960880"/>
            <a:ext cx="3259757" cy="369332"/>
          </a:xfrm>
          <a:prstGeom prst="rect">
            <a:avLst/>
          </a:prstGeom>
          <a:noFill/>
        </p:spPr>
        <p:txBody>
          <a:bodyPr wrap="square" rtlCol="0">
            <a:spAutoFit/>
          </a:bodyPr>
          <a:lstStyle/>
          <a:p>
            <a:pPr algn="ctr"/>
            <a:r>
              <a:rPr lang="en-US" b="1" dirty="0">
                <a:solidFill>
                  <a:schemeClr val="bg1"/>
                </a:solidFill>
              </a:rPr>
              <a:t>BusinessEntityCollection</a:t>
            </a:r>
          </a:p>
        </p:txBody>
      </p:sp>
      <p:sp>
        <p:nvSpPr>
          <p:cNvPr id="14" name="TextBox 13">
            <a:extLst>
              <a:ext uri="{FF2B5EF4-FFF2-40B4-BE49-F238E27FC236}">
                <a16:creationId xmlns:a16="http://schemas.microsoft.com/office/drawing/2014/main" id="{D520CB14-6EED-404C-8F35-47A00D1D4F45}"/>
              </a:ext>
            </a:extLst>
          </p:cNvPr>
          <p:cNvSpPr txBox="1"/>
          <p:nvPr/>
        </p:nvSpPr>
        <p:spPr>
          <a:xfrm>
            <a:off x="8970544" y="1960880"/>
            <a:ext cx="3259757" cy="369332"/>
          </a:xfrm>
          <a:prstGeom prst="rect">
            <a:avLst/>
          </a:prstGeom>
          <a:noFill/>
        </p:spPr>
        <p:txBody>
          <a:bodyPr wrap="square" rtlCol="0">
            <a:spAutoFit/>
          </a:bodyPr>
          <a:lstStyle/>
          <a:p>
            <a:pPr algn="ctr"/>
            <a:r>
              <a:rPr lang="en-US" b="1" dirty="0">
                <a:solidFill>
                  <a:schemeClr val="bg1"/>
                </a:solidFill>
              </a:rPr>
              <a:t>PurchasingCollection</a:t>
            </a:r>
          </a:p>
        </p:txBody>
      </p:sp>
      <p:pic>
        <p:nvPicPr>
          <p:cNvPr id="15" name="Picture 14">
            <a:extLst>
              <a:ext uri="{FF2B5EF4-FFF2-40B4-BE49-F238E27FC236}">
                <a16:creationId xmlns:a16="http://schemas.microsoft.com/office/drawing/2014/main" id="{385FCCF3-C14E-454E-BA87-FAAE8F53E980}"/>
              </a:ext>
            </a:extLst>
          </p:cNvPr>
          <p:cNvPicPr>
            <a:picLocks noChangeAspect="1"/>
          </p:cNvPicPr>
          <p:nvPr/>
        </p:nvPicPr>
        <p:blipFill>
          <a:blip r:embed="rId5"/>
          <a:stretch>
            <a:fillRect/>
          </a:stretch>
        </p:blipFill>
        <p:spPr>
          <a:xfrm>
            <a:off x="542464" y="693976"/>
            <a:ext cx="1841152" cy="1103472"/>
          </a:xfrm>
          <a:prstGeom prst="rect">
            <a:avLst/>
          </a:prstGeom>
        </p:spPr>
      </p:pic>
      <p:pic>
        <p:nvPicPr>
          <p:cNvPr id="16" name="Picture 15">
            <a:extLst>
              <a:ext uri="{FF2B5EF4-FFF2-40B4-BE49-F238E27FC236}">
                <a16:creationId xmlns:a16="http://schemas.microsoft.com/office/drawing/2014/main" id="{319E2C65-C5D8-4B0A-9E81-FAC7DED08BBE}"/>
              </a:ext>
            </a:extLst>
          </p:cNvPr>
          <p:cNvPicPr>
            <a:picLocks noChangeAspect="1"/>
          </p:cNvPicPr>
          <p:nvPr/>
        </p:nvPicPr>
        <p:blipFill>
          <a:blip r:embed="rId6"/>
          <a:stretch>
            <a:fillRect/>
          </a:stretch>
        </p:blipFill>
        <p:spPr>
          <a:xfrm>
            <a:off x="922914" y="794414"/>
            <a:ext cx="1287483" cy="671135"/>
          </a:xfrm>
          <a:prstGeom prst="rect">
            <a:avLst/>
          </a:prstGeom>
        </p:spPr>
      </p:pic>
      <p:pic>
        <p:nvPicPr>
          <p:cNvPr id="17" name="Picture 16">
            <a:extLst>
              <a:ext uri="{FF2B5EF4-FFF2-40B4-BE49-F238E27FC236}">
                <a16:creationId xmlns:a16="http://schemas.microsoft.com/office/drawing/2014/main" id="{60B8473E-5E7E-4CD5-A62C-7145F4CE3676}"/>
              </a:ext>
            </a:extLst>
          </p:cNvPr>
          <p:cNvPicPr>
            <a:picLocks noChangeAspect="1"/>
          </p:cNvPicPr>
          <p:nvPr/>
        </p:nvPicPr>
        <p:blipFill>
          <a:blip r:embed="rId7"/>
          <a:stretch>
            <a:fillRect/>
          </a:stretch>
        </p:blipFill>
        <p:spPr>
          <a:xfrm>
            <a:off x="10027288" y="86674"/>
            <a:ext cx="1280157" cy="822958"/>
          </a:xfrm>
          <a:prstGeom prst="rect">
            <a:avLst/>
          </a:prstGeom>
        </p:spPr>
      </p:pic>
    </p:spTree>
    <p:extLst>
      <p:ext uri="{BB962C8B-B14F-4D97-AF65-F5344CB8AC3E}">
        <p14:creationId xmlns:p14="http://schemas.microsoft.com/office/powerpoint/2010/main" val="4035208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5CD4-1D25-4A19-9599-FCE92335BC0C}"/>
              </a:ext>
            </a:extLst>
          </p:cNvPr>
          <p:cNvSpPr>
            <a:spLocks noGrp="1"/>
          </p:cNvSpPr>
          <p:nvPr>
            <p:ph type="title"/>
          </p:nvPr>
        </p:nvSpPr>
        <p:spPr>
          <a:xfrm>
            <a:off x="1825600" y="213400"/>
            <a:ext cx="8540800" cy="1143200"/>
          </a:xfrm>
        </p:spPr>
        <p:txBody>
          <a:bodyPr/>
          <a:lstStyle/>
          <a:p>
            <a:pPr algn="ctr"/>
            <a:r>
              <a:rPr lang="en-US" dirty="0"/>
              <a:t>Connect to MongoDB Compass</a:t>
            </a:r>
          </a:p>
        </p:txBody>
      </p:sp>
      <p:sp>
        <p:nvSpPr>
          <p:cNvPr id="4" name="Text Placeholder 3">
            <a:extLst>
              <a:ext uri="{FF2B5EF4-FFF2-40B4-BE49-F238E27FC236}">
                <a16:creationId xmlns:a16="http://schemas.microsoft.com/office/drawing/2014/main" id="{AF087B38-B3C2-42AF-9DAB-E3F8D98E9810}"/>
              </a:ext>
            </a:extLst>
          </p:cNvPr>
          <p:cNvSpPr>
            <a:spLocks noGrp="1"/>
          </p:cNvSpPr>
          <p:nvPr>
            <p:ph type="body" idx="2"/>
          </p:nvPr>
        </p:nvSpPr>
        <p:spPr>
          <a:xfrm>
            <a:off x="76477" y="2021840"/>
            <a:ext cx="12039045" cy="1407160"/>
          </a:xfrm>
        </p:spPr>
        <p:txBody>
          <a:bodyPr/>
          <a:lstStyle/>
          <a:p>
            <a:r>
              <a:rPr lang="en-US" sz="1800" dirty="0"/>
              <a:t>If using compass: </a:t>
            </a:r>
            <a:r>
              <a:rPr lang="en-US" sz="1800" dirty="0" err="1"/>
              <a:t>mongodb+srv</a:t>
            </a:r>
            <a:r>
              <a:rPr lang="en-US" sz="1800" dirty="0"/>
              <a:t>://&lt;username&gt;:&lt;password&gt;@ism4211-yqmvj.mongodb.net/test</a:t>
            </a:r>
          </a:p>
          <a:p>
            <a:r>
              <a:rPr lang="en-US" sz="1800" dirty="0"/>
              <a:t>If using shell: mongo "</a:t>
            </a:r>
            <a:r>
              <a:rPr lang="en-US" sz="1800" dirty="0" err="1"/>
              <a:t>mongodb+srv</a:t>
            </a:r>
            <a:r>
              <a:rPr lang="en-US" sz="1800" dirty="0"/>
              <a:t>://ism4211-yqmvj.mongodb.net/test"  --username &lt;username&gt;</a:t>
            </a:r>
          </a:p>
        </p:txBody>
      </p:sp>
      <p:sp>
        <p:nvSpPr>
          <p:cNvPr id="6" name="Slide Number Placeholder 5">
            <a:extLst>
              <a:ext uri="{FF2B5EF4-FFF2-40B4-BE49-F238E27FC236}">
                <a16:creationId xmlns:a16="http://schemas.microsoft.com/office/drawing/2014/main" id="{6F87987D-44C2-4445-B396-9FAB101032DE}"/>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8" name="Picture 7">
            <a:extLst>
              <a:ext uri="{FF2B5EF4-FFF2-40B4-BE49-F238E27FC236}">
                <a16:creationId xmlns:a16="http://schemas.microsoft.com/office/drawing/2014/main" id="{6F2EE455-4ADB-44E8-B453-E91836CAB10A}"/>
              </a:ext>
            </a:extLst>
          </p:cNvPr>
          <p:cNvPicPr>
            <a:picLocks noChangeAspect="1"/>
          </p:cNvPicPr>
          <p:nvPr/>
        </p:nvPicPr>
        <p:blipFill>
          <a:blip r:embed="rId2"/>
          <a:stretch>
            <a:fillRect/>
          </a:stretch>
        </p:blipFill>
        <p:spPr>
          <a:xfrm>
            <a:off x="246062" y="3005455"/>
            <a:ext cx="10582275" cy="428625"/>
          </a:xfrm>
          <a:prstGeom prst="rect">
            <a:avLst/>
          </a:prstGeom>
        </p:spPr>
      </p:pic>
      <p:sp>
        <p:nvSpPr>
          <p:cNvPr id="9" name="TextBox 8">
            <a:extLst>
              <a:ext uri="{FF2B5EF4-FFF2-40B4-BE49-F238E27FC236}">
                <a16:creationId xmlns:a16="http://schemas.microsoft.com/office/drawing/2014/main" id="{98F2EAF7-4CAE-407F-BA5A-10C8E156B73A}"/>
              </a:ext>
            </a:extLst>
          </p:cNvPr>
          <p:cNvSpPr txBox="1"/>
          <p:nvPr/>
        </p:nvSpPr>
        <p:spPr>
          <a:xfrm>
            <a:off x="855662" y="3644543"/>
            <a:ext cx="6553200" cy="954107"/>
          </a:xfrm>
          <a:prstGeom prst="rect">
            <a:avLst/>
          </a:prstGeom>
          <a:noFill/>
        </p:spPr>
        <p:txBody>
          <a:bodyPr wrap="square" rtlCol="0">
            <a:spAutoFit/>
          </a:bodyPr>
          <a:lstStyle/>
          <a:p>
            <a:r>
              <a:rPr lang="en-US" sz="2800" b="1" dirty="0">
                <a:solidFill>
                  <a:schemeClr val="bg1"/>
                </a:solidFill>
              </a:rPr>
              <a:t>Username: David_Agogo</a:t>
            </a:r>
          </a:p>
          <a:p>
            <a:r>
              <a:rPr lang="en-US" sz="2800" b="1" dirty="0">
                <a:solidFill>
                  <a:schemeClr val="bg1"/>
                </a:solidFill>
              </a:rPr>
              <a:t>Password: ism4211</a:t>
            </a:r>
          </a:p>
        </p:txBody>
      </p:sp>
      <p:pic>
        <p:nvPicPr>
          <p:cNvPr id="12" name="Picture 11">
            <a:extLst>
              <a:ext uri="{FF2B5EF4-FFF2-40B4-BE49-F238E27FC236}">
                <a16:creationId xmlns:a16="http://schemas.microsoft.com/office/drawing/2014/main" id="{723D6758-618E-4395-A404-FDBE2CAD6BB2}"/>
              </a:ext>
            </a:extLst>
          </p:cNvPr>
          <p:cNvPicPr>
            <a:picLocks noChangeAspect="1"/>
          </p:cNvPicPr>
          <p:nvPr/>
        </p:nvPicPr>
        <p:blipFill>
          <a:blip r:embed="rId3"/>
          <a:stretch>
            <a:fillRect/>
          </a:stretch>
        </p:blipFill>
        <p:spPr>
          <a:xfrm>
            <a:off x="5395905" y="3518230"/>
            <a:ext cx="2914975" cy="3339770"/>
          </a:xfrm>
          <a:prstGeom prst="rect">
            <a:avLst/>
          </a:prstGeom>
        </p:spPr>
      </p:pic>
      <p:pic>
        <p:nvPicPr>
          <p:cNvPr id="13" name="Picture 12">
            <a:extLst>
              <a:ext uri="{FF2B5EF4-FFF2-40B4-BE49-F238E27FC236}">
                <a16:creationId xmlns:a16="http://schemas.microsoft.com/office/drawing/2014/main" id="{AAB390F5-F331-4B67-B537-E6D8BA01F883}"/>
              </a:ext>
            </a:extLst>
          </p:cNvPr>
          <p:cNvPicPr>
            <a:picLocks noChangeAspect="1"/>
          </p:cNvPicPr>
          <p:nvPr/>
        </p:nvPicPr>
        <p:blipFill>
          <a:blip r:embed="rId4"/>
          <a:stretch>
            <a:fillRect/>
          </a:stretch>
        </p:blipFill>
        <p:spPr>
          <a:xfrm>
            <a:off x="1258811" y="5510817"/>
            <a:ext cx="286537" cy="823031"/>
          </a:xfrm>
          <a:prstGeom prst="rect">
            <a:avLst/>
          </a:prstGeom>
        </p:spPr>
      </p:pic>
      <p:sp>
        <p:nvSpPr>
          <p:cNvPr id="21" name="Speech Bubble: Oval 20">
            <a:extLst>
              <a:ext uri="{FF2B5EF4-FFF2-40B4-BE49-F238E27FC236}">
                <a16:creationId xmlns:a16="http://schemas.microsoft.com/office/drawing/2014/main" id="{E123DEA9-0FCC-4945-8D5D-E2B6A2F4560C}"/>
              </a:ext>
            </a:extLst>
          </p:cNvPr>
          <p:cNvSpPr/>
          <p:nvPr/>
        </p:nvSpPr>
        <p:spPr>
          <a:xfrm>
            <a:off x="2018982" y="4724400"/>
            <a:ext cx="2674938" cy="1026160"/>
          </a:xfrm>
          <a:prstGeom prst="wedgeEllipseCallout">
            <a:avLst>
              <a:gd name="adj1" fmla="val -64078"/>
              <a:gd name="adj2" fmla="val 337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for everything Professor</a:t>
            </a:r>
          </a:p>
        </p:txBody>
      </p:sp>
    </p:spTree>
    <p:extLst>
      <p:ext uri="{BB962C8B-B14F-4D97-AF65-F5344CB8AC3E}">
        <p14:creationId xmlns:p14="http://schemas.microsoft.com/office/powerpoint/2010/main" val="1644176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9000">
              <a:srgbClr val="3D34FF"/>
            </a:gs>
            <a:gs pos="19000">
              <a:schemeClr val="tx1">
                <a:lumMod val="50000"/>
                <a:lumOff val="50000"/>
              </a:schemeClr>
            </a:gs>
            <a:gs pos="100000">
              <a:schemeClr val="accent3">
                <a:lumMod val="40000"/>
                <a:lumOff val="60000"/>
              </a:schemeClr>
            </a:gs>
            <a:gs pos="100000">
              <a:srgbClr val="0A2F9E"/>
            </a:gs>
          </a:gsLst>
          <a:lin ang="8100019" scaled="0"/>
        </a:gradFill>
        <a:effectLst/>
      </p:bgPr>
    </p:bg>
    <p:spTree>
      <p:nvGrpSpPr>
        <p:cNvPr id="1" name="Shape 59"/>
        <p:cNvGrpSpPr/>
        <p:nvPr/>
      </p:nvGrpSpPr>
      <p:grpSpPr>
        <a:xfrm>
          <a:off x="0" y="0"/>
          <a:ext cx="0" cy="0"/>
          <a:chOff x="0" y="0"/>
          <a:chExt cx="0" cy="0"/>
        </a:xfrm>
      </p:grpSpPr>
      <p:pic>
        <p:nvPicPr>
          <p:cNvPr id="2" name="Picture 1">
            <a:extLst>
              <a:ext uri="{FF2B5EF4-FFF2-40B4-BE49-F238E27FC236}">
                <a16:creationId xmlns:a16="http://schemas.microsoft.com/office/drawing/2014/main" id="{E83E558B-7588-4F9F-8D59-BF943148D782}"/>
              </a:ext>
            </a:extLst>
          </p:cNvPr>
          <p:cNvPicPr>
            <a:picLocks noChangeAspect="1"/>
          </p:cNvPicPr>
          <p:nvPr/>
        </p:nvPicPr>
        <p:blipFill>
          <a:blip r:embed="rId3"/>
          <a:stretch>
            <a:fillRect/>
          </a:stretch>
        </p:blipFill>
        <p:spPr>
          <a:xfrm>
            <a:off x="580535" y="1564377"/>
            <a:ext cx="1164437" cy="1164437"/>
          </a:xfrm>
          <a:prstGeom prst="rect">
            <a:avLst/>
          </a:prstGeom>
        </p:spPr>
      </p:pic>
      <p:pic>
        <p:nvPicPr>
          <p:cNvPr id="3" name="Picture 2">
            <a:extLst>
              <a:ext uri="{FF2B5EF4-FFF2-40B4-BE49-F238E27FC236}">
                <a16:creationId xmlns:a16="http://schemas.microsoft.com/office/drawing/2014/main" id="{999834B5-5B7A-4021-93E4-3CAE6815FCE0}"/>
              </a:ext>
            </a:extLst>
          </p:cNvPr>
          <p:cNvPicPr>
            <a:picLocks noChangeAspect="1"/>
          </p:cNvPicPr>
          <p:nvPr/>
        </p:nvPicPr>
        <p:blipFill>
          <a:blip r:embed="rId4"/>
          <a:stretch>
            <a:fillRect/>
          </a:stretch>
        </p:blipFill>
        <p:spPr>
          <a:xfrm>
            <a:off x="580535" y="3237985"/>
            <a:ext cx="1164437" cy="1164437"/>
          </a:xfrm>
          <a:prstGeom prst="rect">
            <a:avLst/>
          </a:prstGeom>
        </p:spPr>
      </p:pic>
      <p:pic>
        <p:nvPicPr>
          <p:cNvPr id="4" name="Picture 3">
            <a:extLst>
              <a:ext uri="{FF2B5EF4-FFF2-40B4-BE49-F238E27FC236}">
                <a16:creationId xmlns:a16="http://schemas.microsoft.com/office/drawing/2014/main" id="{134B61A2-43DC-4802-A085-C9B37DEE30A6}"/>
              </a:ext>
            </a:extLst>
          </p:cNvPr>
          <p:cNvPicPr>
            <a:picLocks noChangeAspect="1"/>
          </p:cNvPicPr>
          <p:nvPr/>
        </p:nvPicPr>
        <p:blipFill>
          <a:blip r:embed="rId5"/>
          <a:stretch>
            <a:fillRect/>
          </a:stretch>
        </p:blipFill>
        <p:spPr>
          <a:xfrm>
            <a:off x="327528" y="4711338"/>
            <a:ext cx="1670449" cy="1603387"/>
          </a:xfrm>
          <a:prstGeom prst="rect">
            <a:avLst/>
          </a:prstGeom>
        </p:spPr>
      </p:pic>
      <p:pic>
        <p:nvPicPr>
          <p:cNvPr id="5" name="Picture 4">
            <a:extLst>
              <a:ext uri="{FF2B5EF4-FFF2-40B4-BE49-F238E27FC236}">
                <a16:creationId xmlns:a16="http://schemas.microsoft.com/office/drawing/2014/main" id="{05ECD274-F117-4500-A22A-E7B6247369CC}"/>
              </a:ext>
            </a:extLst>
          </p:cNvPr>
          <p:cNvPicPr>
            <a:picLocks noChangeAspect="1"/>
          </p:cNvPicPr>
          <p:nvPr/>
        </p:nvPicPr>
        <p:blipFill>
          <a:blip r:embed="rId6"/>
          <a:stretch>
            <a:fillRect/>
          </a:stretch>
        </p:blipFill>
        <p:spPr>
          <a:xfrm>
            <a:off x="2148742" y="1838720"/>
            <a:ext cx="2206943" cy="615749"/>
          </a:xfrm>
          <a:prstGeom prst="rect">
            <a:avLst/>
          </a:prstGeom>
        </p:spPr>
      </p:pic>
      <p:pic>
        <p:nvPicPr>
          <p:cNvPr id="6" name="Picture 5">
            <a:extLst>
              <a:ext uri="{FF2B5EF4-FFF2-40B4-BE49-F238E27FC236}">
                <a16:creationId xmlns:a16="http://schemas.microsoft.com/office/drawing/2014/main" id="{D47F1CFE-C006-4649-A115-4D41BFA38BF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20" b="89362" l="4969" r="92857">
                        <a14:foregroundMark x1="4969" y1="66667" x2="4969" y2="66667"/>
                        <a14:foregroundMark x1="40683" y1="29787" x2="40683" y2="29787"/>
                        <a14:foregroundMark x1="49379" y1="31206" x2="49379" y2="31206"/>
                        <a14:foregroundMark x1="76708" y1="48227" x2="76708" y2="48227"/>
                        <a14:foregroundMark x1="82609" y1="48227" x2="82609" y2="48227"/>
                        <a14:foregroundMark x1="92857" y1="48227" x2="92857" y2="48227"/>
                      </a14:backgroundRemoval>
                    </a14:imgEffect>
                  </a14:imgLayer>
                </a14:imgProps>
              </a:ext>
            </a:extLst>
          </a:blip>
          <a:stretch>
            <a:fillRect/>
          </a:stretch>
        </p:blipFill>
        <p:spPr>
          <a:xfrm>
            <a:off x="2148742" y="3390397"/>
            <a:ext cx="1963082" cy="859611"/>
          </a:xfrm>
          <a:prstGeom prst="rect">
            <a:avLst/>
          </a:prstGeom>
        </p:spPr>
      </p:pic>
      <p:pic>
        <p:nvPicPr>
          <p:cNvPr id="8" name="Picture 7">
            <a:extLst>
              <a:ext uri="{FF2B5EF4-FFF2-40B4-BE49-F238E27FC236}">
                <a16:creationId xmlns:a16="http://schemas.microsoft.com/office/drawing/2014/main" id="{6D21BC59-900E-4D42-9EC4-58AB6A6B6D7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7094" r="96339">
                        <a14:foregroundMark x1="18993" y1="52727" x2="18993" y2="52727"/>
                        <a14:foregroundMark x1="23570" y1="47273" x2="23570" y2="47273"/>
                        <a14:foregroundMark x1="32037" y1="46364" x2="32037" y2="46364"/>
                        <a14:foregroundMark x1="7094" y1="47273" x2="7094" y2="47273"/>
                        <a14:foregroundMark x1="36384" y1="47273" x2="36384" y2="47273"/>
                        <a14:foregroundMark x1="48055" y1="50000" x2="48055" y2="50000"/>
                        <a14:foregroundMark x1="58810" y1="52727" x2="58810" y2="52727"/>
                        <a14:foregroundMark x1="71854" y1="40000" x2="71854" y2="40000"/>
                        <a14:foregroundMark x1="82838" y1="38182" x2="82838" y2="38182"/>
                        <a14:foregroundMark x1="82609" y1="34545" x2="82609" y2="34545"/>
                        <a14:foregroundMark x1="81465" y1="23636" x2="81465" y2="23636"/>
                        <a14:foregroundMark x1="83524" y1="39091" x2="83524" y2="39091"/>
                        <a14:foregroundMark x1="83295" y1="36364" x2="83295" y2="36364"/>
                        <a14:foregroundMark x1="88330" y1="36364" x2="88330" y2="36364"/>
                        <a14:foregroundMark x1="96339" y1="44545" x2="96339" y2="44545"/>
                        <a14:foregroundMark x1="92449" y1="12727" x2="92449" y2="12727"/>
                        <a14:foregroundMark x1="91304" y1="12727" x2="91304" y2="12727"/>
                        <a14:foregroundMark x1="90160" y1="12727" x2="90160" y2="12727"/>
                        <a14:foregroundMark x1="89245" y1="12727" x2="89245" y2="12727"/>
                        <a14:foregroundMark x1="88558" y1="12727" x2="88558" y2="12727"/>
                        <a14:foregroundMark x1="80320" y1="22727" x2="80320" y2="22727"/>
                        <a14:foregroundMark x1="72082" y1="38182" x2="72082" y2="38182"/>
                        <a14:foregroundMark x1="71625" y1="63636" x2="71625" y2="63636"/>
                        <a14:foregroundMark x1="26087" y1="34545" x2="26087" y2="34545"/>
                        <a14:foregroundMark x1="8924" y1="35455" x2="8924" y2="35455"/>
                        <a14:foregroundMark x1="8238" y1="35455" x2="8238" y2="35455"/>
                        <a14:foregroundMark x1="18764" y1="40000" x2="18764" y2="40000"/>
                        <a14:foregroundMark x1="13043" y1="52727" x2="13043" y2="52727"/>
                        <a14:foregroundMark x1="9153" y1="34545" x2="9153" y2="34545"/>
                        <a14:foregroundMark x1="7780" y1="34545" x2="7780" y2="34545"/>
                        <a14:foregroundMark x1="18764" y1="52727" x2="18764" y2="52727"/>
                        <a14:foregroundMark x1="18993" y1="48182" x2="18993" y2="48182"/>
                        <a14:foregroundMark x1="8696" y1="36364" x2="8696" y2="36364"/>
                        <a14:foregroundMark x1="7780" y1="36364" x2="7780" y2="36364"/>
                        <a14:foregroundMark x1="9153" y1="34545" x2="8238" y2="34545"/>
                        <a14:foregroundMark x1="8009" y1="34545" x2="8009" y2="34545"/>
                        <a14:foregroundMark x1="9153" y1="34545" x2="9153" y2="34545"/>
                        <a14:foregroundMark x1="8238" y1="36364" x2="8238" y2="36364"/>
                        <a14:foregroundMark x1="36156" y1="42727" x2="36156" y2="42727"/>
                        <a14:foregroundMark x1="36613" y1="43636" x2="36613" y2="43636"/>
                        <a14:foregroundMark x1="36384" y1="56364" x2="36384" y2="56364"/>
                        <a14:foregroundMark x1="36842" y1="58182" x2="36842" y2="58182"/>
                        <a14:foregroundMark x1="36613" y1="50000" x2="36613" y2="50000"/>
                        <a14:foregroundMark x1="36613" y1="44545" x2="36613" y2="44545"/>
                        <a14:foregroundMark x1="42792" y1="48182" x2="42792" y2="48182"/>
                        <a14:foregroundMark x1="51945" y1="63636" x2="51945" y2="63636"/>
                        <a14:foregroundMark x1="54005" y1="44545" x2="54005" y2="44545"/>
                        <a14:foregroundMark x1="50343" y1="35455" x2="50343" y2="35455"/>
                        <a14:foregroundMark x1="50343" y1="30909" x2="50343" y2="30909"/>
                        <a14:foregroundMark x1="79863" y1="23636" x2="79863" y2="23636"/>
                        <a14:foregroundMark x1="79405" y1="24545" x2="79405" y2="24545"/>
                        <a14:foregroundMark x1="79863" y1="23636" x2="79863" y2="23636"/>
                        <a14:foregroundMark x1="81465" y1="30909" x2="80549" y2="30909"/>
                        <a14:foregroundMark x1="80320" y1="30909" x2="80320" y2="30909"/>
                        <a14:foregroundMark x1="47826" y1="82727" x2="47826" y2="82727"/>
                        <a14:foregroundMark x1="50572" y1="88182" x2="50572" y2="88182"/>
                        <a14:foregroundMark x1="52174" y1="88182" x2="52174" y2="88182"/>
                        <a14:foregroundMark x1="53547" y1="86364" x2="53547" y2="86364"/>
                        <a14:foregroundMark x1="55149" y1="80909" x2="55149" y2="80909"/>
                        <a14:foregroundMark x1="53089" y1="85455" x2="53089" y2="85455"/>
                        <a14:foregroundMark x1="51259" y1="87273" x2="51259" y2="87273"/>
                        <a14:foregroundMark x1="53547" y1="86364" x2="53547" y2="86364"/>
                        <a14:foregroundMark x1="53776" y1="85455" x2="54462" y2="84545"/>
                        <a14:foregroundMark x1="54920" y1="81818" x2="55378" y2="80000"/>
                        <a14:foregroundMark x1="54691" y1="82727" x2="54920" y2="81818"/>
                        <a14:foregroundMark x1="54233" y1="84545" x2="54691" y2="82727"/>
                        <a14:foregroundMark x1="53776" y1="85455" x2="50343" y2="86364"/>
                        <a14:foregroundMark x1="52632" y1="88182" x2="49886" y2="87273"/>
                        <a14:foregroundMark x1="55058" y1="82727" x2="55378" y2="81818"/>
                        <a14:foregroundMark x1="54417" y1="84545" x2="55058" y2="82727"/>
                        <a14:foregroundMark x1="53776" y1="86364" x2="54417" y2="84545"/>
                        <a14:foregroundMark x1="36156" y1="41818" x2="36156" y2="41818"/>
                        <a14:foregroundMark x1="36156" y1="42727" x2="36156" y2="42727"/>
                        <a14:foregroundMark x1="36156" y1="45450" x2="36156" y2="47273"/>
                        <a14:foregroundMark x1="35949" y1="56364" x2="35927" y2="58182"/>
                        <a14:foregroundMark x1="35959" y1="55455" x2="35949" y2="56364"/>
                        <a14:foregroundMark x1="35970" y1="54545" x2="35959" y2="55455"/>
                        <a14:foregroundMark x1="35981" y1="53636" x2="35970" y2="54545"/>
                        <a14:foregroundMark x1="36014" y1="50909" x2="35981" y2="53636"/>
                        <a14:foregroundMark x1="36047" y1="48182" x2="36014" y2="50909"/>
                        <a14:foregroundMark x1="36058" y1="47273" x2="36047" y2="48182"/>
                        <a14:foregroundMark x1="36070" y1="46256" x2="36058" y2="47273"/>
                        <a14:foregroundMark x1="36090" y1="44545" x2="36086" y2="44869"/>
                        <a14:foregroundMark x1="36112" y1="42727" x2="36090" y2="44545"/>
                        <a14:foregroundMark x1="36123" y1="41818" x2="36112" y2="42727"/>
                        <a14:foregroundMark x1="36134" y1="40909" x2="36123" y2="41818"/>
                        <a14:foregroundMark x1="36156" y1="39091" x2="36134" y2="40909"/>
                        <a14:foregroundMark x1="51259" y1="30000" x2="51259" y2="30000"/>
                        <a14:backgroundMark x1="80549" y1="51818" x2="80549" y2="51818"/>
                        <a14:backgroundMark x1="91533" y1="55455" x2="91533" y2="55455"/>
                        <a14:backgroundMark x1="92220" y1="25455" x2="92220" y2="25455"/>
                        <a14:backgroundMark x1="50343" y1="43636" x2="50343" y2="43636"/>
                        <a14:backgroundMark x1="77803" y1="58182" x2="77803" y2="58182"/>
                        <a14:backgroundMark x1="81007" y1="31818" x2="81007" y2="31818"/>
                        <a14:backgroundMark x1="80320" y1="25455" x2="80320" y2="25455"/>
                        <a14:backgroundMark x1="81007" y1="28182" x2="81007" y2="28182"/>
                        <a14:backgroundMark x1="80778" y1="28182" x2="80778" y2="28182"/>
                        <a14:backgroundMark x1="80549" y1="34545" x2="80549" y2="34545"/>
                        <a14:backgroundMark x1="80549" y1="34545" x2="80549" y2="34545"/>
                        <a14:backgroundMark x1="80320" y1="28182" x2="80320" y2="28182"/>
                        <a14:backgroundMark x1="79863" y1="25455" x2="79863" y2="25455"/>
                        <a14:backgroundMark x1="79634" y1="25455" x2="79634" y2="25455"/>
                        <a14:backgroundMark x1="79634" y1="25455" x2="79634" y2="25455"/>
                        <a14:backgroundMark x1="79634" y1="25455" x2="79634" y2="25455"/>
                        <a14:backgroundMark x1="79405" y1="23636" x2="79405" y2="23636"/>
                        <a14:backgroundMark x1="79863" y1="25455" x2="79863" y2="25455"/>
                        <a14:backgroundMark x1="79863" y1="23636" x2="79863" y2="23636"/>
                        <a14:backgroundMark x1="79863" y1="30909" x2="79863" y2="30909"/>
                        <a14:backgroundMark x1="79405" y1="25455" x2="79405" y2="25455"/>
                        <a14:backgroundMark x1="80549" y1="31818" x2="80549" y2="31818"/>
                        <a14:backgroundMark x1="50114" y1="36364" x2="50114" y2="36364"/>
                        <a14:backgroundMark x1="50343" y1="36364" x2="50343" y2="36364"/>
                        <a14:backgroundMark x1="46453" y1="87273" x2="47368" y2="87273"/>
                        <a14:backgroundMark x1="53242" y1="80909" x2="53097" y2="81402"/>
                        <a14:backgroundMark x1="53776" y1="79091" x2="53242" y2="80909"/>
                        <a14:backgroundMark x1="46453" y1="88182" x2="49199" y2="91818"/>
                        <a14:backgroundMark x1="45767" y1="87273" x2="46453" y2="88182"/>
                        <a14:backgroundMark x1="56065" y1="85455" x2="57666" y2="86364"/>
                        <a14:backgroundMark x1="55028" y1="84866" x2="56065" y2="85455"/>
                        <a14:backgroundMark x1="53535" y1="84019" x2="53937" y2="84247"/>
                        <a14:backgroundMark x1="50343" y1="34545" x2="50343" y2="34545"/>
                        <a14:backgroundMark x1="50114" y1="29091" x2="50114" y2="29091"/>
                        <a14:backgroundMark x1="50572" y1="29091" x2="50572" y2="29091"/>
                        <a14:backgroundMark x1="50114" y1="90000" x2="50114" y2="90000"/>
                        <a14:backgroundMark x1="51487" y1="90000" x2="51487" y2="90000"/>
                        <a14:backgroundMark x1="52403" y1="90000" x2="52403" y2="90000"/>
                        <a14:backgroundMark x1="53089" y1="90000" x2="53089" y2="90000"/>
                        <a14:backgroundMark x1="54233" y1="87273" x2="54233" y2="87273"/>
                        <a14:backgroundMark x1="55835" y1="82727" x2="55835" y2="82727"/>
                        <a14:backgroundMark x1="52403" y1="84545" x2="52403" y2="84545"/>
                        <a14:backgroundMark x1="51945" y1="84545" x2="51945" y2="84545"/>
                        <a14:backgroundMark x1="54233" y1="81818" x2="54233" y2="81818"/>
                        <a14:backgroundMark x1="35011" y1="42727" x2="35011" y2="42727"/>
                        <a14:backgroundMark x1="35698" y1="48182" x2="35698" y2="48182"/>
                        <a14:backgroundMark x1="35469" y1="41818" x2="35469" y2="41818"/>
                        <a14:backgroundMark x1="35698" y1="41818" x2="35698" y2="41818"/>
                        <a14:backgroundMark x1="35927" y1="44545" x2="35927" y2="44545"/>
                        <a14:backgroundMark x1="35927" y1="47273" x2="35927" y2="47273"/>
                        <a14:backgroundMark x1="35927" y1="46364" x2="36156" y2="45455"/>
                        <a14:backgroundMark x1="35927" y1="50909" x2="35927" y2="50909"/>
                        <a14:backgroundMark x1="36156" y1="53636" x2="36156" y2="53636"/>
                        <a14:backgroundMark x1="35927" y1="56364" x2="35927" y2="56364"/>
                        <a14:backgroundMark x1="35698" y1="53636" x2="35698" y2="53636"/>
                        <a14:backgroundMark x1="35927" y1="58182" x2="35927" y2="58182"/>
                        <a14:backgroundMark x1="36156" y1="54545" x2="36156" y2="54545"/>
                        <a14:backgroundMark x1="36156" y1="41818" x2="36156" y2="41818"/>
                        <a14:backgroundMark x1="35240" y1="55455" x2="35240" y2="55455"/>
                        <a14:backgroundMark x1="35927" y1="55455" x2="35927" y2="55455"/>
                        <a14:backgroundMark x1="35698" y1="40909" x2="35698" y2="40909"/>
                        <a14:backgroundMark x1="35698" y1="39091" x2="35698" y2="39091"/>
                        <a14:backgroundMark x1="36156" y1="39091" x2="36156" y2="39091"/>
                        <a14:backgroundMark x1="8924" y1="39091" x2="8924" y2="39091"/>
                        <a14:backgroundMark x1="8924" y1="38182" x2="8924" y2="38182"/>
                        <a14:backgroundMark x1="8238" y1="32727" x2="8238" y2="32727"/>
                        <a14:backgroundMark x1="8696" y1="32727" x2="8696" y2="32727"/>
                        <a14:backgroundMark x1="8924" y1="37273" x2="8924" y2="37273"/>
                      </a14:backgroundRemoval>
                    </a14:imgEffect>
                  </a14:imgLayer>
                </a14:imgProps>
              </a:ext>
            </a:extLst>
          </a:blip>
          <a:stretch>
            <a:fillRect/>
          </a:stretch>
        </p:blipFill>
        <p:spPr>
          <a:xfrm>
            <a:off x="2148742" y="5177722"/>
            <a:ext cx="2664183" cy="670618"/>
          </a:xfrm>
          <a:prstGeom prst="rect">
            <a:avLst/>
          </a:prstGeom>
        </p:spPr>
      </p:pic>
      <p:pic>
        <p:nvPicPr>
          <p:cNvPr id="10" name="Picture 9">
            <a:extLst>
              <a:ext uri="{FF2B5EF4-FFF2-40B4-BE49-F238E27FC236}">
                <a16:creationId xmlns:a16="http://schemas.microsoft.com/office/drawing/2014/main" id="{56491A49-862A-4E7E-B51C-5097A6B42635}"/>
              </a:ext>
            </a:extLst>
          </p:cNvPr>
          <p:cNvPicPr>
            <a:picLocks noChangeAspect="1"/>
          </p:cNvPicPr>
          <p:nvPr/>
        </p:nvPicPr>
        <p:blipFill>
          <a:blip r:embed="rId11"/>
          <a:stretch>
            <a:fillRect/>
          </a:stretch>
        </p:blipFill>
        <p:spPr>
          <a:xfrm>
            <a:off x="7836317" y="1375384"/>
            <a:ext cx="2377646" cy="2706859"/>
          </a:xfrm>
          <a:prstGeom prst="rect">
            <a:avLst/>
          </a:prstGeom>
        </p:spPr>
      </p:pic>
      <p:sp>
        <p:nvSpPr>
          <p:cNvPr id="11" name="Rectangle 10">
            <a:extLst>
              <a:ext uri="{FF2B5EF4-FFF2-40B4-BE49-F238E27FC236}">
                <a16:creationId xmlns:a16="http://schemas.microsoft.com/office/drawing/2014/main" id="{E79BC095-A97F-4F2F-BA92-BC86208AACD8}"/>
              </a:ext>
            </a:extLst>
          </p:cNvPr>
          <p:cNvSpPr/>
          <p:nvPr/>
        </p:nvSpPr>
        <p:spPr>
          <a:xfrm>
            <a:off x="810871" y="459111"/>
            <a:ext cx="5339923" cy="1569660"/>
          </a:xfrm>
          <a:prstGeom prst="rect">
            <a:avLst/>
          </a:prstGeom>
        </p:spPr>
        <p:txBody>
          <a:bodyPr wrap="none">
            <a:spAutoFit/>
          </a:bodyPr>
          <a:lstStyle/>
          <a:p>
            <a:r>
              <a:rPr lang="en-US" sz="4800" dirty="0">
                <a:latin typeface="Bahnschrift" panose="020B0502040204020203" pitchFamily="34" charset="0"/>
              </a:rPr>
              <a:t>Technologies Used</a:t>
            </a:r>
          </a:p>
          <a:p>
            <a:endParaRPr lang="en-US" sz="4800" dirty="0"/>
          </a:p>
        </p:txBody>
      </p:sp>
      <p:pic>
        <p:nvPicPr>
          <p:cNvPr id="12" name="Picture 11">
            <a:extLst>
              <a:ext uri="{FF2B5EF4-FFF2-40B4-BE49-F238E27FC236}">
                <a16:creationId xmlns:a16="http://schemas.microsoft.com/office/drawing/2014/main" id="{F296FB5B-D2AC-4421-A041-4A8B83714DC0}"/>
              </a:ext>
            </a:extLst>
          </p:cNvPr>
          <p:cNvPicPr>
            <a:picLocks noChangeAspect="1"/>
          </p:cNvPicPr>
          <p:nvPr/>
        </p:nvPicPr>
        <p:blipFill>
          <a:blip r:embed="rId12"/>
          <a:stretch>
            <a:fillRect/>
          </a:stretch>
        </p:blipFill>
        <p:spPr>
          <a:xfrm>
            <a:off x="5449416" y="4366884"/>
            <a:ext cx="493819" cy="688908"/>
          </a:xfrm>
          <a:prstGeom prst="rect">
            <a:avLst/>
          </a:prstGeom>
        </p:spPr>
      </p:pic>
      <p:pic>
        <p:nvPicPr>
          <p:cNvPr id="15" name="Picture 14">
            <a:extLst>
              <a:ext uri="{FF2B5EF4-FFF2-40B4-BE49-F238E27FC236}">
                <a16:creationId xmlns:a16="http://schemas.microsoft.com/office/drawing/2014/main" id="{AA2EB6F3-5C33-4C3F-B103-E0E5F722CE14}"/>
              </a:ext>
            </a:extLst>
          </p:cNvPr>
          <p:cNvPicPr>
            <a:picLocks noChangeAspect="1"/>
          </p:cNvPicPr>
          <p:nvPr/>
        </p:nvPicPr>
        <p:blipFill>
          <a:blip r:embed="rId13"/>
          <a:stretch>
            <a:fillRect/>
          </a:stretch>
        </p:blipFill>
        <p:spPr>
          <a:xfrm>
            <a:off x="7093758" y="557260"/>
            <a:ext cx="883997" cy="969348"/>
          </a:xfrm>
          <a:prstGeom prst="rect">
            <a:avLst/>
          </a:prstGeom>
        </p:spPr>
      </p:pic>
      <p:pic>
        <p:nvPicPr>
          <p:cNvPr id="16" name="Picture 15">
            <a:extLst>
              <a:ext uri="{FF2B5EF4-FFF2-40B4-BE49-F238E27FC236}">
                <a16:creationId xmlns:a16="http://schemas.microsoft.com/office/drawing/2014/main" id="{57FDCD8B-0363-4DF0-A3C7-E549EA6B6F05}"/>
              </a:ext>
            </a:extLst>
          </p:cNvPr>
          <p:cNvPicPr>
            <a:picLocks noChangeAspect="1"/>
          </p:cNvPicPr>
          <p:nvPr/>
        </p:nvPicPr>
        <p:blipFill>
          <a:blip r:embed="rId14"/>
          <a:stretch>
            <a:fillRect/>
          </a:stretch>
        </p:blipFill>
        <p:spPr>
          <a:xfrm>
            <a:off x="10043258" y="1072416"/>
            <a:ext cx="841321" cy="908383"/>
          </a:xfrm>
          <a:prstGeom prst="rect">
            <a:avLst/>
          </a:prstGeom>
        </p:spPr>
      </p:pic>
      <p:pic>
        <p:nvPicPr>
          <p:cNvPr id="17" name="Picture 16">
            <a:extLst>
              <a:ext uri="{FF2B5EF4-FFF2-40B4-BE49-F238E27FC236}">
                <a16:creationId xmlns:a16="http://schemas.microsoft.com/office/drawing/2014/main" id="{C7BE8EB4-8435-4C77-968D-76246B658973}"/>
              </a:ext>
            </a:extLst>
          </p:cNvPr>
          <p:cNvPicPr>
            <a:picLocks noChangeAspect="1"/>
          </p:cNvPicPr>
          <p:nvPr/>
        </p:nvPicPr>
        <p:blipFill>
          <a:blip r:embed="rId15"/>
          <a:stretch>
            <a:fillRect/>
          </a:stretch>
        </p:blipFill>
        <p:spPr>
          <a:xfrm>
            <a:off x="7667170" y="5848340"/>
            <a:ext cx="467752" cy="4049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44FC294-AB21-4E1C-A34F-BEB29950C5CC}"/>
              </a:ext>
            </a:extLst>
          </p:cNvPr>
          <p:cNvPicPr>
            <a:picLocks noGrp="1" noChangeAspect="1"/>
          </p:cNvPicPr>
          <p:nvPr>
            <p:ph idx="1"/>
          </p:nvPr>
        </p:nvPicPr>
        <p:blipFill>
          <a:blip r:embed="rId2"/>
          <a:stretch>
            <a:fillRect/>
          </a:stretch>
        </p:blipFill>
        <p:spPr>
          <a:xfrm>
            <a:off x="0" y="-1"/>
            <a:ext cx="12192000" cy="6896293"/>
          </a:xfrm>
          <a:prstGeom prst="rect">
            <a:avLst/>
          </a:prstGeom>
        </p:spPr>
      </p:pic>
      <p:sp>
        <p:nvSpPr>
          <p:cNvPr id="11" name="Rectangle 10">
            <a:extLst>
              <a:ext uri="{FF2B5EF4-FFF2-40B4-BE49-F238E27FC236}">
                <a16:creationId xmlns:a16="http://schemas.microsoft.com/office/drawing/2014/main" id="{E3737CF0-30E2-4CB7-B310-A8242AA3755B}"/>
              </a:ext>
            </a:extLst>
          </p:cNvPr>
          <p:cNvSpPr/>
          <p:nvPr/>
        </p:nvSpPr>
        <p:spPr>
          <a:xfrm>
            <a:off x="0" y="-1"/>
            <a:ext cx="1865376" cy="15605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AdventureWorks</a:t>
            </a:r>
          </a:p>
          <a:p>
            <a:pPr algn="ctr"/>
            <a:r>
              <a:rPr lang="en-US" sz="1600" dirty="0">
                <a:solidFill>
                  <a:schemeClr val="tx1"/>
                </a:solidFill>
              </a:rPr>
              <a:t>Database</a:t>
            </a:r>
          </a:p>
        </p:txBody>
      </p:sp>
      <p:cxnSp>
        <p:nvCxnSpPr>
          <p:cNvPr id="3" name="Connector: Elbow 2">
            <a:extLst>
              <a:ext uri="{FF2B5EF4-FFF2-40B4-BE49-F238E27FC236}">
                <a16:creationId xmlns:a16="http://schemas.microsoft.com/office/drawing/2014/main" id="{75E95EF9-9A4C-42B1-936C-A80A93D01791}"/>
              </a:ext>
            </a:extLst>
          </p:cNvPr>
          <p:cNvCxnSpPr>
            <a:cxnSpLocks/>
          </p:cNvCxnSpPr>
          <p:nvPr/>
        </p:nvCxnSpPr>
        <p:spPr>
          <a:xfrm>
            <a:off x="0" y="1560576"/>
            <a:ext cx="6418555" cy="720985"/>
          </a:xfrm>
          <a:prstGeom prst="bentConnector3">
            <a:avLst>
              <a:gd name="adj1" fmla="val 3132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D480D2B-0411-4E19-8815-47D540F5352E}"/>
              </a:ext>
            </a:extLst>
          </p:cNvPr>
          <p:cNvCxnSpPr>
            <a:cxnSpLocks/>
          </p:cNvCxnSpPr>
          <p:nvPr/>
        </p:nvCxnSpPr>
        <p:spPr>
          <a:xfrm>
            <a:off x="0" y="4576440"/>
            <a:ext cx="6533965" cy="2319853"/>
          </a:xfrm>
          <a:prstGeom prst="bentConnector3">
            <a:avLst>
              <a:gd name="adj1" fmla="val 27717"/>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E550294-23D6-4C52-B68E-16792449FBA7}"/>
              </a:ext>
            </a:extLst>
          </p:cNvPr>
          <p:cNvCxnSpPr>
            <a:cxnSpLocks/>
          </p:cNvCxnSpPr>
          <p:nvPr/>
        </p:nvCxnSpPr>
        <p:spPr>
          <a:xfrm rot="5400000">
            <a:off x="5700887" y="4039104"/>
            <a:ext cx="3690269" cy="2024108"/>
          </a:xfrm>
          <a:prstGeom prst="bentConnector3">
            <a:avLst>
              <a:gd name="adj1" fmla="val 8873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B85744-C3B6-4ADB-902F-9F9CAB039282}"/>
              </a:ext>
            </a:extLst>
          </p:cNvPr>
          <p:cNvCxnSpPr>
            <a:cxnSpLocks/>
          </p:cNvCxnSpPr>
          <p:nvPr/>
        </p:nvCxnSpPr>
        <p:spPr>
          <a:xfrm flipV="1">
            <a:off x="7831584" y="3166564"/>
            <a:ext cx="726491" cy="140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333011-B9C2-429A-B2B6-79FCBB2049D0}"/>
              </a:ext>
            </a:extLst>
          </p:cNvPr>
          <p:cNvCxnSpPr>
            <a:cxnSpLocks/>
          </p:cNvCxnSpPr>
          <p:nvPr/>
        </p:nvCxnSpPr>
        <p:spPr>
          <a:xfrm flipH="1">
            <a:off x="6464423" y="6054665"/>
            <a:ext cx="13671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EC1F4A-B131-4CDF-8C7F-12846E835BE5}"/>
              </a:ext>
            </a:extLst>
          </p:cNvPr>
          <p:cNvCxnSpPr>
            <a:cxnSpLocks/>
          </p:cNvCxnSpPr>
          <p:nvPr/>
        </p:nvCxnSpPr>
        <p:spPr>
          <a:xfrm>
            <a:off x="7831584" y="3160405"/>
            <a:ext cx="0" cy="28942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1D595B-AF82-4AAC-86DB-7C631C0CDA50}"/>
              </a:ext>
            </a:extLst>
          </p:cNvPr>
          <p:cNvCxnSpPr>
            <a:cxnSpLocks/>
          </p:cNvCxnSpPr>
          <p:nvPr/>
        </p:nvCxnSpPr>
        <p:spPr>
          <a:xfrm>
            <a:off x="6464423" y="2281561"/>
            <a:ext cx="0" cy="37731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526E88-8D51-4258-8697-98E871D4434E}"/>
              </a:ext>
            </a:extLst>
          </p:cNvPr>
          <p:cNvCxnSpPr>
            <a:cxnSpLocks/>
          </p:cNvCxnSpPr>
          <p:nvPr/>
        </p:nvCxnSpPr>
        <p:spPr>
          <a:xfrm>
            <a:off x="-5919" y="1560576"/>
            <a:ext cx="0" cy="304695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24B73B8-F73D-4CE5-ACCD-21479CCE96C3}"/>
              </a:ext>
            </a:extLst>
          </p:cNvPr>
          <p:cNvSpPr txBox="1"/>
          <p:nvPr/>
        </p:nvSpPr>
        <p:spPr>
          <a:xfrm>
            <a:off x="10298098" y="284085"/>
            <a:ext cx="1991557" cy="1200329"/>
          </a:xfrm>
          <a:prstGeom prst="rect">
            <a:avLst/>
          </a:prstGeom>
          <a:noFill/>
        </p:spPr>
        <p:txBody>
          <a:bodyPr wrap="square" rtlCol="0">
            <a:spAutoFit/>
          </a:bodyPr>
          <a:lstStyle/>
          <a:p>
            <a:r>
              <a:rPr lang="en-US" b="1" dirty="0">
                <a:solidFill>
                  <a:srgbClr val="FF0000"/>
                </a:solidFill>
              </a:rPr>
              <a:t>For simplicity sake, let’s only focus on what is in the red</a:t>
            </a:r>
          </a:p>
        </p:txBody>
      </p:sp>
    </p:spTree>
    <p:extLst>
      <p:ext uri="{BB962C8B-B14F-4D97-AF65-F5344CB8AC3E}">
        <p14:creationId xmlns:p14="http://schemas.microsoft.com/office/powerpoint/2010/main" val="334603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A458FF"/>
            </a:gs>
            <a:gs pos="71000">
              <a:srgbClr val="3544FF"/>
            </a:gs>
            <a:gs pos="100000">
              <a:srgbClr val="0A2F9E"/>
            </a:gs>
          </a:gsLst>
          <a:lin ang="8100019"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DC1C-B4FA-45C6-85EE-6FB3F77399DD}"/>
              </a:ext>
            </a:extLst>
          </p:cNvPr>
          <p:cNvSpPr>
            <a:spLocks noGrp="1"/>
          </p:cNvSpPr>
          <p:nvPr>
            <p:ph type="title"/>
          </p:nvPr>
        </p:nvSpPr>
        <p:spPr>
          <a:xfrm>
            <a:off x="124287" y="1907824"/>
            <a:ext cx="3783612" cy="1585189"/>
          </a:xfrm>
        </p:spPr>
        <p:txBody>
          <a:bodyPr/>
          <a:lstStyle/>
          <a:p>
            <a:r>
              <a:rPr lang="en-US" dirty="0"/>
              <a:t>Step 1:</a:t>
            </a:r>
            <a:br>
              <a:rPr lang="en-US" dirty="0"/>
            </a:br>
            <a:r>
              <a:rPr lang="en-US" dirty="0"/>
              <a:t>Create a login</a:t>
            </a:r>
            <a:br>
              <a:rPr lang="en-US" dirty="0"/>
            </a:br>
            <a:br>
              <a:rPr lang="en-US" dirty="0"/>
            </a:br>
            <a:r>
              <a:rPr lang="en-US" sz="2000" dirty="0"/>
              <a:t>- Python needs to connect to the database, it needs to have the necessary credentials to execute   T-SQL Queries </a:t>
            </a:r>
            <a:endParaRPr lang="en-US" dirty="0"/>
          </a:p>
        </p:txBody>
      </p:sp>
      <p:pic>
        <p:nvPicPr>
          <p:cNvPr id="7" name="Picture 6">
            <a:extLst>
              <a:ext uri="{FF2B5EF4-FFF2-40B4-BE49-F238E27FC236}">
                <a16:creationId xmlns:a16="http://schemas.microsoft.com/office/drawing/2014/main" id="{7A0CD19E-1DA2-40F6-BDFA-821CD5F7477E}"/>
              </a:ext>
            </a:extLst>
          </p:cNvPr>
          <p:cNvPicPr>
            <a:picLocks noChangeAspect="1"/>
          </p:cNvPicPr>
          <p:nvPr/>
        </p:nvPicPr>
        <p:blipFill>
          <a:blip r:embed="rId2"/>
          <a:stretch>
            <a:fillRect/>
          </a:stretch>
        </p:blipFill>
        <p:spPr>
          <a:xfrm>
            <a:off x="3907899" y="0"/>
            <a:ext cx="8284101" cy="6858000"/>
          </a:xfrm>
          <a:prstGeom prst="rect">
            <a:avLst/>
          </a:prstGeom>
        </p:spPr>
      </p:pic>
      <p:sp>
        <p:nvSpPr>
          <p:cNvPr id="6" name="Slide Number Placeholder 5">
            <a:extLst>
              <a:ext uri="{FF2B5EF4-FFF2-40B4-BE49-F238E27FC236}">
                <a16:creationId xmlns:a16="http://schemas.microsoft.com/office/drawing/2014/main" id="{A505BBF6-C275-44EF-A7D9-6FBC7EFE64D9}"/>
              </a:ext>
            </a:extLst>
          </p:cNvPr>
          <p:cNvSpPr>
            <a:spLocks noGrp="1"/>
          </p:cNvSpPr>
          <p:nvPr>
            <p:ph type="sldNum" idx="12"/>
          </p:nvPr>
        </p:nvSpPr>
        <p:spPr/>
        <p:txBody>
          <a:bodyPr/>
          <a:lstStyle/>
          <a:p>
            <a:fld id="{00000000-1234-1234-1234-123412341234}" type="slidenum">
              <a:rPr lang="en" smtClean="0"/>
              <a:pPr/>
              <a:t>4</a:t>
            </a:fld>
            <a:endParaRPr lang="en"/>
          </a:p>
        </p:txBody>
      </p:sp>
      <p:pic>
        <p:nvPicPr>
          <p:cNvPr id="10" name="Picture 9">
            <a:extLst>
              <a:ext uri="{FF2B5EF4-FFF2-40B4-BE49-F238E27FC236}">
                <a16:creationId xmlns:a16="http://schemas.microsoft.com/office/drawing/2014/main" id="{CEEA82E0-606F-4590-A994-A640398A6813}"/>
              </a:ext>
            </a:extLst>
          </p:cNvPr>
          <p:cNvPicPr>
            <a:picLocks noChangeAspect="1"/>
          </p:cNvPicPr>
          <p:nvPr/>
        </p:nvPicPr>
        <p:blipFill>
          <a:blip r:embed="rId3"/>
          <a:stretch>
            <a:fillRect/>
          </a:stretch>
        </p:blipFill>
        <p:spPr>
          <a:xfrm>
            <a:off x="480821" y="4564293"/>
            <a:ext cx="2668402" cy="1585189"/>
          </a:xfrm>
          <a:prstGeom prst="rect">
            <a:avLst/>
          </a:prstGeom>
        </p:spPr>
      </p:pic>
      <p:pic>
        <p:nvPicPr>
          <p:cNvPr id="11" name="Picture 10">
            <a:extLst>
              <a:ext uri="{FF2B5EF4-FFF2-40B4-BE49-F238E27FC236}">
                <a16:creationId xmlns:a16="http://schemas.microsoft.com/office/drawing/2014/main" id="{B6CB88BF-0660-4657-85D1-73FC302EBEBE}"/>
              </a:ext>
            </a:extLst>
          </p:cNvPr>
          <p:cNvPicPr>
            <a:picLocks noChangeAspect="1"/>
          </p:cNvPicPr>
          <p:nvPr/>
        </p:nvPicPr>
        <p:blipFill>
          <a:blip r:embed="rId4"/>
          <a:stretch>
            <a:fillRect/>
          </a:stretch>
        </p:blipFill>
        <p:spPr>
          <a:xfrm>
            <a:off x="1283445" y="4006921"/>
            <a:ext cx="1059569" cy="1478164"/>
          </a:xfrm>
          <a:prstGeom prst="rect">
            <a:avLst/>
          </a:prstGeom>
        </p:spPr>
      </p:pic>
      <p:sp>
        <p:nvSpPr>
          <p:cNvPr id="12" name="Rectangle 11">
            <a:extLst>
              <a:ext uri="{FF2B5EF4-FFF2-40B4-BE49-F238E27FC236}">
                <a16:creationId xmlns:a16="http://schemas.microsoft.com/office/drawing/2014/main" id="{4AFB8B56-1C54-440C-BCF9-17F5181F6515}"/>
              </a:ext>
            </a:extLst>
          </p:cNvPr>
          <p:cNvSpPr/>
          <p:nvPr/>
        </p:nvSpPr>
        <p:spPr>
          <a:xfrm>
            <a:off x="6096000" y="779928"/>
            <a:ext cx="5118847" cy="259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B77760B-38B6-4E66-B34C-D2280F47B028}"/>
              </a:ext>
            </a:extLst>
          </p:cNvPr>
          <p:cNvPicPr>
            <a:picLocks noChangeAspect="1"/>
          </p:cNvPicPr>
          <p:nvPr/>
        </p:nvPicPr>
        <p:blipFill>
          <a:blip r:embed="rId5"/>
          <a:stretch>
            <a:fillRect/>
          </a:stretch>
        </p:blipFill>
        <p:spPr>
          <a:xfrm>
            <a:off x="6069377" y="1497106"/>
            <a:ext cx="5145470" cy="600635"/>
          </a:xfrm>
          <a:prstGeom prst="rect">
            <a:avLst/>
          </a:prstGeom>
        </p:spPr>
      </p:pic>
    </p:spTree>
    <p:extLst>
      <p:ext uri="{BB962C8B-B14F-4D97-AF65-F5344CB8AC3E}">
        <p14:creationId xmlns:p14="http://schemas.microsoft.com/office/powerpoint/2010/main" val="269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A458FF"/>
            </a:gs>
            <a:gs pos="71000">
              <a:srgbClr val="3544FF"/>
            </a:gs>
            <a:gs pos="100000">
              <a:srgbClr val="0A2F9E"/>
            </a:gs>
          </a:gsLst>
          <a:lin ang="8100019"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B54868-CC6C-41B6-A042-2B6987B43E16}"/>
              </a:ext>
            </a:extLst>
          </p:cNvPr>
          <p:cNvPicPr>
            <a:picLocks noChangeAspect="1"/>
          </p:cNvPicPr>
          <p:nvPr/>
        </p:nvPicPr>
        <p:blipFill>
          <a:blip r:embed="rId2"/>
          <a:stretch>
            <a:fillRect/>
          </a:stretch>
        </p:blipFill>
        <p:spPr>
          <a:xfrm>
            <a:off x="3846723" y="-65"/>
            <a:ext cx="8345277" cy="6858000"/>
          </a:xfrm>
          <a:prstGeom prst="rect">
            <a:avLst/>
          </a:prstGeom>
        </p:spPr>
      </p:pic>
      <p:sp>
        <p:nvSpPr>
          <p:cNvPr id="6" name="Slide Number Placeholder 5">
            <a:extLst>
              <a:ext uri="{FF2B5EF4-FFF2-40B4-BE49-F238E27FC236}">
                <a16:creationId xmlns:a16="http://schemas.microsoft.com/office/drawing/2014/main" id="{10164351-558C-45A5-8264-6A68331843D1}"/>
              </a:ext>
            </a:extLst>
          </p:cNvPr>
          <p:cNvSpPr>
            <a:spLocks noGrp="1"/>
          </p:cNvSpPr>
          <p:nvPr>
            <p:ph type="sldNum" idx="12"/>
          </p:nvPr>
        </p:nvSpPr>
        <p:spPr/>
        <p:txBody>
          <a:bodyPr/>
          <a:lstStyle/>
          <a:p>
            <a:fld id="{00000000-1234-1234-1234-123412341234}" type="slidenum">
              <a:rPr lang="en" smtClean="0"/>
              <a:pPr/>
              <a:t>5</a:t>
            </a:fld>
            <a:endParaRPr lang="en"/>
          </a:p>
        </p:txBody>
      </p:sp>
      <p:sp>
        <p:nvSpPr>
          <p:cNvPr id="8" name="Rectangle 7">
            <a:extLst>
              <a:ext uri="{FF2B5EF4-FFF2-40B4-BE49-F238E27FC236}">
                <a16:creationId xmlns:a16="http://schemas.microsoft.com/office/drawing/2014/main" id="{0C4081D8-DC33-42B4-AE4D-7FBF8D8C2974}"/>
              </a:ext>
            </a:extLst>
          </p:cNvPr>
          <p:cNvSpPr/>
          <p:nvPr/>
        </p:nvSpPr>
        <p:spPr>
          <a:xfrm>
            <a:off x="5910406" y="1156447"/>
            <a:ext cx="5118847" cy="259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823AAAD-23E0-4C19-B05A-55298731B20B}"/>
              </a:ext>
            </a:extLst>
          </p:cNvPr>
          <p:cNvPicPr>
            <a:picLocks noChangeAspect="1"/>
          </p:cNvPicPr>
          <p:nvPr/>
        </p:nvPicPr>
        <p:blipFill>
          <a:blip r:embed="rId3"/>
          <a:stretch>
            <a:fillRect/>
          </a:stretch>
        </p:blipFill>
        <p:spPr>
          <a:xfrm>
            <a:off x="5913556" y="4706471"/>
            <a:ext cx="2203984" cy="188258"/>
          </a:xfrm>
          <a:prstGeom prst="rect">
            <a:avLst/>
          </a:prstGeom>
        </p:spPr>
      </p:pic>
      <p:pic>
        <p:nvPicPr>
          <p:cNvPr id="10" name="Picture 9">
            <a:extLst>
              <a:ext uri="{FF2B5EF4-FFF2-40B4-BE49-F238E27FC236}">
                <a16:creationId xmlns:a16="http://schemas.microsoft.com/office/drawing/2014/main" id="{3C7862B7-7816-4426-97DA-661BADBCA242}"/>
              </a:ext>
            </a:extLst>
          </p:cNvPr>
          <p:cNvPicPr>
            <a:picLocks noChangeAspect="1"/>
          </p:cNvPicPr>
          <p:nvPr/>
        </p:nvPicPr>
        <p:blipFill>
          <a:blip r:embed="rId4"/>
          <a:stretch>
            <a:fillRect/>
          </a:stretch>
        </p:blipFill>
        <p:spPr>
          <a:xfrm>
            <a:off x="5913556" y="5781836"/>
            <a:ext cx="2206943" cy="188992"/>
          </a:xfrm>
          <a:prstGeom prst="rect">
            <a:avLst/>
          </a:prstGeom>
        </p:spPr>
      </p:pic>
      <p:sp>
        <p:nvSpPr>
          <p:cNvPr id="15" name="Title 1">
            <a:extLst>
              <a:ext uri="{FF2B5EF4-FFF2-40B4-BE49-F238E27FC236}">
                <a16:creationId xmlns:a16="http://schemas.microsoft.com/office/drawing/2014/main" id="{F23058D8-25DE-4CC4-82C9-DE3D7FCE5559}"/>
              </a:ext>
            </a:extLst>
          </p:cNvPr>
          <p:cNvSpPr>
            <a:spLocks noGrp="1"/>
          </p:cNvSpPr>
          <p:nvPr>
            <p:ph type="title"/>
          </p:nvPr>
        </p:nvSpPr>
        <p:spPr>
          <a:xfrm>
            <a:off x="209964" y="240925"/>
            <a:ext cx="2758563" cy="3632949"/>
          </a:xfrm>
        </p:spPr>
        <p:txBody>
          <a:bodyPr/>
          <a:lstStyle/>
          <a:p>
            <a:r>
              <a:rPr lang="en-US" dirty="0"/>
              <a:t>Step 2:</a:t>
            </a:r>
            <a:br>
              <a:rPr lang="en-US" dirty="0"/>
            </a:br>
            <a:r>
              <a:rPr lang="en-US" dirty="0"/>
              <a:t>Map Users to Database</a:t>
            </a:r>
            <a:br>
              <a:rPr lang="en-US" dirty="0"/>
            </a:br>
            <a:r>
              <a:rPr lang="en-US" sz="2000" dirty="0"/>
              <a:t>-Assigning the database this user will have access to</a:t>
            </a:r>
            <a:br>
              <a:rPr lang="en-US" sz="2000" dirty="0"/>
            </a:br>
            <a:r>
              <a:rPr lang="en-US" sz="2000" dirty="0"/>
              <a:t>- Assigning the reading rights, because we will not be doing any updates, deletes, create statements</a:t>
            </a:r>
            <a:endParaRPr lang="en-US" dirty="0"/>
          </a:p>
        </p:txBody>
      </p:sp>
      <p:pic>
        <p:nvPicPr>
          <p:cNvPr id="17" name="Picture 16">
            <a:extLst>
              <a:ext uri="{FF2B5EF4-FFF2-40B4-BE49-F238E27FC236}">
                <a16:creationId xmlns:a16="http://schemas.microsoft.com/office/drawing/2014/main" id="{A1E6A654-187E-454E-99C4-DDE6F2386600}"/>
              </a:ext>
            </a:extLst>
          </p:cNvPr>
          <p:cNvPicPr>
            <a:picLocks noChangeAspect="1"/>
          </p:cNvPicPr>
          <p:nvPr/>
        </p:nvPicPr>
        <p:blipFill>
          <a:blip r:embed="rId5"/>
          <a:stretch>
            <a:fillRect/>
          </a:stretch>
        </p:blipFill>
        <p:spPr>
          <a:xfrm>
            <a:off x="457823" y="4800600"/>
            <a:ext cx="2670279" cy="1585097"/>
          </a:xfrm>
          <a:prstGeom prst="rect">
            <a:avLst/>
          </a:prstGeom>
        </p:spPr>
      </p:pic>
      <p:pic>
        <p:nvPicPr>
          <p:cNvPr id="18" name="Picture 17">
            <a:extLst>
              <a:ext uri="{FF2B5EF4-FFF2-40B4-BE49-F238E27FC236}">
                <a16:creationId xmlns:a16="http://schemas.microsoft.com/office/drawing/2014/main" id="{2BCC98B6-5DE3-4EDF-B688-AD5A76DE5E72}"/>
              </a:ext>
            </a:extLst>
          </p:cNvPr>
          <p:cNvPicPr>
            <a:picLocks noChangeAspect="1"/>
          </p:cNvPicPr>
          <p:nvPr/>
        </p:nvPicPr>
        <p:blipFill>
          <a:blip r:embed="rId6"/>
          <a:stretch>
            <a:fillRect/>
          </a:stretch>
        </p:blipFill>
        <p:spPr>
          <a:xfrm>
            <a:off x="1684748" y="4706471"/>
            <a:ext cx="308695" cy="886677"/>
          </a:xfrm>
          <a:prstGeom prst="rect">
            <a:avLst/>
          </a:prstGeom>
        </p:spPr>
      </p:pic>
      <p:pic>
        <p:nvPicPr>
          <p:cNvPr id="19" name="Picture 18">
            <a:extLst>
              <a:ext uri="{FF2B5EF4-FFF2-40B4-BE49-F238E27FC236}">
                <a16:creationId xmlns:a16="http://schemas.microsoft.com/office/drawing/2014/main" id="{6164A72A-85CB-4B53-8353-202CAB53AE2E}"/>
              </a:ext>
            </a:extLst>
          </p:cNvPr>
          <p:cNvPicPr>
            <a:picLocks noChangeAspect="1"/>
          </p:cNvPicPr>
          <p:nvPr/>
        </p:nvPicPr>
        <p:blipFill>
          <a:blip r:embed="rId7"/>
          <a:stretch>
            <a:fillRect/>
          </a:stretch>
        </p:blipFill>
        <p:spPr>
          <a:xfrm>
            <a:off x="1866597" y="4061268"/>
            <a:ext cx="935123" cy="1088541"/>
          </a:xfrm>
          <a:prstGeom prst="rect">
            <a:avLst/>
          </a:prstGeom>
        </p:spPr>
      </p:pic>
    </p:spTree>
    <p:extLst>
      <p:ext uri="{BB962C8B-B14F-4D97-AF65-F5344CB8AC3E}">
        <p14:creationId xmlns:p14="http://schemas.microsoft.com/office/powerpoint/2010/main" val="282038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A458FF"/>
            </a:gs>
            <a:gs pos="71000">
              <a:srgbClr val="3544FF"/>
            </a:gs>
            <a:gs pos="100000">
              <a:srgbClr val="0A2F9E"/>
            </a:gs>
          </a:gsLst>
          <a:lin ang="8100019"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677B4-C333-446E-8DDB-B783D84CBC7A}"/>
              </a:ext>
            </a:extLst>
          </p:cNvPr>
          <p:cNvPicPr>
            <a:picLocks noChangeAspect="1"/>
          </p:cNvPicPr>
          <p:nvPr/>
        </p:nvPicPr>
        <p:blipFill>
          <a:blip r:embed="rId2"/>
          <a:stretch>
            <a:fillRect/>
          </a:stretch>
        </p:blipFill>
        <p:spPr>
          <a:xfrm>
            <a:off x="3898392" y="0"/>
            <a:ext cx="8293608" cy="6858000"/>
          </a:xfrm>
          <a:prstGeom prst="rect">
            <a:avLst/>
          </a:prstGeom>
        </p:spPr>
      </p:pic>
      <p:sp>
        <p:nvSpPr>
          <p:cNvPr id="6" name="Slide Number Placeholder 5">
            <a:extLst>
              <a:ext uri="{FF2B5EF4-FFF2-40B4-BE49-F238E27FC236}">
                <a16:creationId xmlns:a16="http://schemas.microsoft.com/office/drawing/2014/main" id="{10164351-558C-45A5-8264-6A68331843D1}"/>
              </a:ext>
            </a:extLst>
          </p:cNvPr>
          <p:cNvSpPr>
            <a:spLocks noGrp="1"/>
          </p:cNvSpPr>
          <p:nvPr>
            <p:ph type="sldNum" idx="12"/>
          </p:nvPr>
        </p:nvSpPr>
        <p:spPr/>
        <p:txBody>
          <a:bodyPr/>
          <a:lstStyle/>
          <a:p>
            <a:fld id="{00000000-1234-1234-1234-123412341234}" type="slidenum">
              <a:rPr lang="en" smtClean="0"/>
              <a:pPr/>
              <a:t>6</a:t>
            </a:fld>
            <a:endParaRPr lang="en"/>
          </a:p>
        </p:txBody>
      </p:sp>
      <p:sp>
        <p:nvSpPr>
          <p:cNvPr id="8" name="Rectangle 7">
            <a:extLst>
              <a:ext uri="{FF2B5EF4-FFF2-40B4-BE49-F238E27FC236}">
                <a16:creationId xmlns:a16="http://schemas.microsoft.com/office/drawing/2014/main" id="{0C4081D8-DC33-42B4-AE4D-7FBF8D8C2974}"/>
              </a:ext>
            </a:extLst>
          </p:cNvPr>
          <p:cNvSpPr/>
          <p:nvPr/>
        </p:nvSpPr>
        <p:spPr>
          <a:xfrm>
            <a:off x="5990305" y="1412707"/>
            <a:ext cx="5118847" cy="259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23058D8-25DE-4CC4-82C9-DE3D7FCE5559}"/>
              </a:ext>
            </a:extLst>
          </p:cNvPr>
          <p:cNvSpPr>
            <a:spLocks noGrp="1"/>
          </p:cNvSpPr>
          <p:nvPr>
            <p:ph type="title"/>
          </p:nvPr>
        </p:nvSpPr>
        <p:spPr>
          <a:xfrm>
            <a:off x="204922" y="0"/>
            <a:ext cx="3323349" cy="3632949"/>
          </a:xfrm>
        </p:spPr>
        <p:txBody>
          <a:bodyPr/>
          <a:lstStyle/>
          <a:p>
            <a:r>
              <a:rPr lang="en-US" dirty="0"/>
              <a:t>Step 3:</a:t>
            </a:r>
            <a:br>
              <a:rPr lang="en-US" dirty="0"/>
            </a:br>
            <a:r>
              <a:rPr lang="en-US" dirty="0"/>
              <a:t>Server Properties</a:t>
            </a:r>
            <a:br>
              <a:rPr lang="en-US" dirty="0"/>
            </a:br>
            <a:br>
              <a:rPr lang="en-US" dirty="0"/>
            </a:br>
            <a:r>
              <a:rPr lang="en-US" sz="2000" dirty="0"/>
              <a:t>- Windows Authentication mode is the default, python will be login in with SQL Server Authentication mode, therefore switch the settings</a:t>
            </a:r>
            <a:endParaRPr lang="en-US" dirty="0"/>
          </a:p>
        </p:txBody>
      </p:sp>
      <p:pic>
        <p:nvPicPr>
          <p:cNvPr id="17" name="Picture 16">
            <a:extLst>
              <a:ext uri="{FF2B5EF4-FFF2-40B4-BE49-F238E27FC236}">
                <a16:creationId xmlns:a16="http://schemas.microsoft.com/office/drawing/2014/main" id="{A1E6A654-187E-454E-99C4-DDE6F2386600}"/>
              </a:ext>
            </a:extLst>
          </p:cNvPr>
          <p:cNvPicPr>
            <a:picLocks noChangeAspect="1"/>
          </p:cNvPicPr>
          <p:nvPr/>
        </p:nvPicPr>
        <p:blipFill>
          <a:blip r:embed="rId3"/>
          <a:stretch>
            <a:fillRect/>
          </a:stretch>
        </p:blipFill>
        <p:spPr>
          <a:xfrm>
            <a:off x="457823" y="4800600"/>
            <a:ext cx="2670279" cy="1585097"/>
          </a:xfrm>
          <a:prstGeom prst="rect">
            <a:avLst/>
          </a:prstGeom>
        </p:spPr>
      </p:pic>
      <p:pic>
        <p:nvPicPr>
          <p:cNvPr id="18" name="Picture 17">
            <a:extLst>
              <a:ext uri="{FF2B5EF4-FFF2-40B4-BE49-F238E27FC236}">
                <a16:creationId xmlns:a16="http://schemas.microsoft.com/office/drawing/2014/main" id="{2BCC98B6-5DE3-4EDF-B688-AD5A76DE5E72}"/>
              </a:ext>
            </a:extLst>
          </p:cNvPr>
          <p:cNvPicPr>
            <a:picLocks noChangeAspect="1"/>
          </p:cNvPicPr>
          <p:nvPr/>
        </p:nvPicPr>
        <p:blipFill>
          <a:blip r:embed="rId4"/>
          <a:stretch>
            <a:fillRect/>
          </a:stretch>
        </p:blipFill>
        <p:spPr>
          <a:xfrm>
            <a:off x="1684748" y="4706471"/>
            <a:ext cx="308695" cy="886677"/>
          </a:xfrm>
          <a:prstGeom prst="rect">
            <a:avLst/>
          </a:prstGeom>
        </p:spPr>
      </p:pic>
      <p:pic>
        <p:nvPicPr>
          <p:cNvPr id="19" name="Picture 18">
            <a:extLst>
              <a:ext uri="{FF2B5EF4-FFF2-40B4-BE49-F238E27FC236}">
                <a16:creationId xmlns:a16="http://schemas.microsoft.com/office/drawing/2014/main" id="{6164A72A-85CB-4B53-8353-202CAB53AE2E}"/>
              </a:ext>
            </a:extLst>
          </p:cNvPr>
          <p:cNvPicPr>
            <a:picLocks noChangeAspect="1"/>
          </p:cNvPicPr>
          <p:nvPr/>
        </p:nvPicPr>
        <p:blipFill>
          <a:blip r:embed="rId5"/>
          <a:stretch>
            <a:fillRect/>
          </a:stretch>
        </p:blipFill>
        <p:spPr>
          <a:xfrm>
            <a:off x="1866597" y="4061268"/>
            <a:ext cx="935123" cy="1088541"/>
          </a:xfrm>
          <a:prstGeom prst="rect">
            <a:avLst/>
          </a:prstGeom>
        </p:spPr>
      </p:pic>
    </p:spTree>
    <p:extLst>
      <p:ext uri="{BB962C8B-B14F-4D97-AF65-F5344CB8AC3E}">
        <p14:creationId xmlns:p14="http://schemas.microsoft.com/office/powerpoint/2010/main" val="418707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BD8E-E154-4109-9132-05EB3B7BBA03}"/>
              </a:ext>
            </a:extLst>
          </p:cNvPr>
          <p:cNvSpPr>
            <a:spLocks noGrp="1"/>
          </p:cNvSpPr>
          <p:nvPr>
            <p:ph type="title"/>
          </p:nvPr>
        </p:nvSpPr>
        <p:spPr>
          <a:xfrm>
            <a:off x="774067" y="274633"/>
            <a:ext cx="8540800" cy="781747"/>
          </a:xfrm>
        </p:spPr>
        <p:txBody>
          <a:bodyPr/>
          <a:lstStyle/>
          <a:p>
            <a:r>
              <a:rPr lang="en-US" dirty="0"/>
              <a:t>SQL Schema                 Mongo Schema</a:t>
            </a:r>
          </a:p>
        </p:txBody>
      </p:sp>
      <p:sp>
        <p:nvSpPr>
          <p:cNvPr id="3" name="Text Placeholder 2">
            <a:extLst>
              <a:ext uri="{FF2B5EF4-FFF2-40B4-BE49-F238E27FC236}">
                <a16:creationId xmlns:a16="http://schemas.microsoft.com/office/drawing/2014/main" id="{973F7D2B-DD35-4EE0-87D9-52A0BB3CABF3}"/>
              </a:ext>
            </a:extLst>
          </p:cNvPr>
          <p:cNvSpPr>
            <a:spLocks noGrp="1"/>
          </p:cNvSpPr>
          <p:nvPr>
            <p:ph type="body" idx="1"/>
          </p:nvPr>
        </p:nvSpPr>
        <p:spPr>
          <a:xfrm>
            <a:off x="7913315" y="1464488"/>
            <a:ext cx="4143831" cy="4269600"/>
          </a:xfrm>
        </p:spPr>
        <p:txBody>
          <a:bodyPr/>
          <a:lstStyle/>
          <a:p>
            <a:r>
              <a:rPr lang="en-US" sz="2400" dirty="0"/>
              <a:t>It would seem appropriate for the collections that will be created in MongoDB to be equal to the amount of schemas</a:t>
            </a:r>
          </a:p>
          <a:p>
            <a:r>
              <a:rPr lang="en-US" sz="2400" dirty="0"/>
              <a:t>Three Schema are mainly being utilized, so three collection must be made</a:t>
            </a:r>
          </a:p>
        </p:txBody>
      </p:sp>
      <p:sp>
        <p:nvSpPr>
          <p:cNvPr id="6" name="Slide Number Placeholder 5">
            <a:extLst>
              <a:ext uri="{FF2B5EF4-FFF2-40B4-BE49-F238E27FC236}">
                <a16:creationId xmlns:a16="http://schemas.microsoft.com/office/drawing/2014/main" id="{D8C1B217-6910-462C-8759-583A87C17827}"/>
              </a:ext>
            </a:extLst>
          </p:cNvPr>
          <p:cNvSpPr>
            <a:spLocks noGrp="1"/>
          </p:cNvSpPr>
          <p:nvPr>
            <p:ph type="sldNum" idx="12"/>
          </p:nvPr>
        </p:nvSpPr>
        <p:spPr/>
        <p:txBody>
          <a:bodyPr/>
          <a:lstStyle/>
          <a:p>
            <a:fld id="{00000000-1234-1234-1234-123412341234}" type="slidenum">
              <a:rPr lang="en" smtClean="0"/>
              <a:pPr/>
              <a:t>7</a:t>
            </a:fld>
            <a:endParaRPr lang="en"/>
          </a:p>
        </p:txBody>
      </p:sp>
      <p:pic>
        <p:nvPicPr>
          <p:cNvPr id="7" name="Google Shape;383;p38">
            <a:extLst>
              <a:ext uri="{FF2B5EF4-FFF2-40B4-BE49-F238E27FC236}">
                <a16:creationId xmlns:a16="http://schemas.microsoft.com/office/drawing/2014/main" id="{F953EE39-A428-45A4-9096-576356BE0048}"/>
              </a:ext>
            </a:extLst>
          </p:cNvPr>
          <p:cNvPicPr preferRelativeResize="0"/>
          <p:nvPr/>
        </p:nvPicPr>
        <p:blipFill>
          <a:blip r:embed="rId2">
            <a:alphaModFix/>
          </a:blip>
          <a:stretch>
            <a:fillRect/>
          </a:stretch>
        </p:blipFill>
        <p:spPr>
          <a:xfrm>
            <a:off x="10838868" y="5325980"/>
            <a:ext cx="294354" cy="506590"/>
          </a:xfrm>
          <a:prstGeom prst="rect">
            <a:avLst/>
          </a:prstGeom>
          <a:noFill/>
          <a:ln>
            <a:noFill/>
          </a:ln>
        </p:spPr>
      </p:pic>
      <p:pic>
        <p:nvPicPr>
          <p:cNvPr id="8" name="Picture 7">
            <a:extLst>
              <a:ext uri="{FF2B5EF4-FFF2-40B4-BE49-F238E27FC236}">
                <a16:creationId xmlns:a16="http://schemas.microsoft.com/office/drawing/2014/main" id="{F7153E25-BEB8-44EF-B843-9A7C886E05D7}"/>
              </a:ext>
            </a:extLst>
          </p:cNvPr>
          <p:cNvPicPr>
            <a:picLocks noChangeAspect="1"/>
          </p:cNvPicPr>
          <p:nvPr/>
        </p:nvPicPr>
        <p:blipFill>
          <a:blip r:embed="rId3"/>
          <a:stretch>
            <a:fillRect/>
          </a:stretch>
        </p:blipFill>
        <p:spPr>
          <a:xfrm>
            <a:off x="11039319" y="338419"/>
            <a:ext cx="999726" cy="1079414"/>
          </a:xfrm>
          <a:prstGeom prst="rect">
            <a:avLst/>
          </a:prstGeom>
        </p:spPr>
      </p:pic>
      <p:pic>
        <p:nvPicPr>
          <p:cNvPr id="9" name="Picture 8">
            <a:extLst>
              <a:ext uri="{FF2B5EF4-FFF2-40B4-BE49-F238E27FC236}">
                <a16:creationId xmlns:a16="http://schemas.microsoft.com/office/drawing/2014/main" id="{C3892014-335F-4D95-98E6-6233EBD0A9EF}"/>
              </a:ext>
            </a:extLst>
          </p:cNvPr>
          <p:cNvPicPr>
            <a:picLocks noChangeAspect="1"/>
          </p:cNvPicPr>
          <p:nvPr/>
        </p:nvPicPr>
        <p:blipFill>
          <a:blip r:embed="rId4"/>
          <a:stretch>
            <a:fillRect/>
          </a:stretch>
        </p:blipFill>
        <p:spPr>
          <a:xfrm>
            <a:off x="269986" y="1393746"/>
            <a:ext cx="7550132" cy="5189621"/>
          </a:xfrm>
          <a:prstGeom prst="rect">
            <a:avLst/>
          </a:prstGeom>
        </p:spPr>
      </p:pic>
      <p:sp>
        <p:nvSpPr>
          <p:cNvPr id="10" name="Arrow: Right 9">
            <a:extLst>
              <a:ext uri="{FF2B5EF4-FFF2-40B4-BE49-F238E27FC236}">
                <a16:creationId xmlns:a16="http://schemas.microsoft.com/office/drawing/2014/main" id="{57680E7F-5D33-4184-8A45-FE73EDDD264E}"/>
              </a:ext>
            </a:extLst>
          </p:cNvPr>
          <p:cNvSpPr/>
          <p:nvPr/>
        </p:nvSpPr>
        <p:spPr>
          <a:xfrm flipV="1">
            <a:off x="3131606" y="643219"/>
            <a:ext cx="1138989" cy="468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AF9131-7DE7-45D2-8DBA-EDC4735A3D78}"/>
              </a:ext>
            </a:extLst>
          </p:cNvPr>
          <p:cNvSpPr/>
          <p:nvPr/>
        </p:nvSpPr>
        <p:spPr>
          <a:xfrm>
            <a:off x="249018" y="2572378"/>
            <a:ext cx="1228090" cy="2250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B7356A-70C6-4FDB-B2BC-406424CC4988}"/>
              </a:ext>
            </a:extLst>
          </p:cNvPr>
          <p:cNvSpPr/>
          <p:nvPr/>
        </p:nvSpPr>
        <p:spPr>
          <a:xfrm>
            <a:off x="1477108" y="3075150"/>
            <a:ext cx="2803490" cy="2085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ED0969-343B-4E80-A639-AEB84FC35043}"/>
              </a:ext>
            </a:extLst>
          </p:cNvPr>
          <p:cNvSpPr/>
          <p:nvPr/>
        </p:nvSpPr>
        <p:spPr>
          <a:xfrm>
            <a:off x="1383911" y="5245239"/>
            <a:ext cx="2977074" cy="1295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EBBC206-D5C2-4528-8F66-1770765D77CD}"/>
              </a:ext>
            </a:extLst>
          </p:cNvPr>
          <p:cNvSpPr txBox="1"/>
          <p:nvPr/>
        </p:nvSpPr>
        <p:spPr>
          <a:xfrm>
            <a:off x="1001585" y="4119824"/>
            <a:ext cx="568720" cy="584775"/>
          </a:xfrm>
          <a:prstGeom prst="rect">
            <a:avLst/>
          </a:prstGeom>
          <a:noFill/>
        </p:spPr>
        <p:txBody>
          <a:bodyPr wrap="square" rtlCol="0">
            <a:spAutoFit/>
          </a:bodyPr>
          <a:lstStyle/>
          <a:p>
            <a:r>
              <a:rPr lang="en-US" sz="3200" dirty="0">
                <a:solidFill>
                  <a:srgbClr val="FF0000"/>
                </a:solidFill>
              </a:rPr>
              <a:t>1</a:t>
            </a:r>
            <a:endParaRPr lang="en-US" dirty="0">
              <a:solidFill>
                <a:srgbClr val="FF0000"/>
              </a:solidFill>
            </a:endParaRPr>
          </a:p>
        </p:txBody>
      </p:sp>
      <p:sp>
        <p:nvSpPr>
          <p:cNvPr id="16" name="TextBox 15">
            <a:extLst>
              <a:ext uri="{FF2B5EF4-FFF2-40B4-BE49-F238E27FC236}">
                <a16:creationId xmlns:a16="http://schemas.microsoft.com/office/drawing/2014/main" id="{3E904B04-6055-4013-8FA4-1F7483B29F1B}"/>
              </a:ext>
            </a:extLst>
          </p:cNvPr>
          <p:cNvSpPr txBox="1"/>
          <p:nvPr/>
        </p:nvSpPr>
        <p:spPr>
          <a:xfrm>
            <a:off x="3133510" y="3113018"/>
            <a:ext cx="644670" cy="584775"/>
          </a:xfrm>
          <a:prstGeom prst="rect">
            <a:avLst/>
          </a:prstGeom>
          <a:noFill/>
        </p:spPr>
        <p:txBody>
          <a:bodyPr wrap="square" rtlCol="0">
            <a:spAutoFit/>
          </a:bodyPr>
          <a:lstStyle/>
          <a:p>
            <a:r>
              <a:rPr lang="en-US" sz="3200" dirty="0">
                <a:solidFill>
                  <a:srgbClr val="FF0000"/>
                </a:solidFill>
              </a:rPr>
              <a:t>2</a:t>
            </a:r>
            <a:endParaRPr lang="en-US" dirty="0">
              <a:solidFill>
                <a:srgbClr val="FF0000"/>
              </a:solidFill>
            </a:endParaRPr>
          </a:p>
        </p:txBody>
      </p:sp>
      <p:sp>
        <p:nvSpPr>
          <p:cNvPr id="17" name="TextBox 16">
            <a:extLst>
              <a:ext uri="{FF2B5EF4-FFF2-40B4-BE49-F238E27FC236}">
                <a16:creationId xmlns:a16="http://schemas.microsoft.com/office/drawing/2014/main" id="{DC59AE66-8480-4E9D-ACB6-48EE498A5797}"/>
              </a:ext>
            </a:extLst>
          </p:cNvPr>
          <p:cNvSpPr txBox="1"/>
          <p:nvPr/>
        </p:nvSpPr>
        <p:spPr>
          <a:xfrm>
            <a:off x="2962689" y="5760231"/>
            <a:ext cx="568720" cy="584775"/>
          </a:xfrm>
          <a:prstGeom prst="rect">
            <a:avLst/>
          </a:prstGeom>
          <a:noFill/>
        </p:spPr>
        <p:txBody>
          <a:bodyPr wrap="square" rtlCol="0">
            <a:spAutoFit/>
          </a:bodyPr>
          <a:lstStyle/>
          <a:p>
            <a:r>
              <a:rPr lang="en-US" sz="3200" dirty="0">
                <a:solidFill>
                  <a:srgbClr val="FF0000"/>
                </a:solidFill>
              </a:rPr>
              <a:t>3</a:t>
            </a:r>
            <a:endParaRPr lang="en-US" dirty="0">
              <a:solidFill>
                <a:srgbClr val="FF0000"/>
              </a:solidFill>
            </a:endParaRPr>
          </a:p>
        </p:txBody>
      </p:sp>
    </p:spTree>
    <p:extLst>
      <p:ext uri="{BB962C8B-B14F-4D97-AF65-F5344CB8AC3E}">
        <p14:creationId xmlns:p14="http://schemas.microsoft.com/office/powerpoint/2010/main" val="395401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47DD44-1223-40D1-9FB9-134F14D02D22}"/>
              </a:ext>
            </a:extLst>
          </p:cNvPr>
          <p:cNvSpPr>
            <a:spLocks noGrp="1"/>
          </p:cNvSpPr>
          <p:nvPr>
            <p:ph type="sldNum" idx="12"/>
          </p:nvPr>
        </p:nvSpPr>
        <p:spPr/>
        <p:txBody>
          <a:bodyPr/>
          <a:lstStyle/>
          <a:p>
            <a:fld id="{00000000-1234-1234-1234-123412341234}" type="slidenum">
              <a:rPr lang="en" smtClean="0"/>
              <a:pPr/>
              <a:t>8</a:t>
            </a:fld>
            <a:endParaRPr lang="en"/>
          </a:p>
        </p:txBody>
      </p:sp>
      <p:pic>
        <p:nvPicPr>
          <p:cNvPr id="5" name="Picture 4">
            <a:extLst>
              <a:ext uri="{FF2B5EF4-FFF2-40B4-BE49-F238E27FC236}">
                <a16:creationId xmlns:a16="http://schemas.microsoft.com/office/drawing/2014/main" id="{8BD4FAF9-525B-4B39-99C1-424616A4CF20}"/>
              </a:ext>
            </a:extLst>
          </p:cNvPr>
          <p:cNvPicPr>
            <a:picLocks noChangeAspect="1"/>
          </p:cNvPicPr>
          <p:nvPr/>
        </p:nvPicPr>
        <p:blipFill>
          <a:blip r:embed="rId2"/>
          <a:stretch>
            <a:fillRect/>
          </a:stretch>
        </p:blipFill>
        <p:spPr>
          <a:xfrm>
            <a:off x="0" y="0"/>
            <a:ext cx="8244191" cy="6858000"/>
          </a:xfrm>
          <a:prstGeom prst="rect">
            <a:avLst/>
          </a:prstGeom>
        </p:spPr>
      </p:pic>
      <p:sp>
        <p:nvSpPr>
          <p:cNvPr id="6" name="Right Brace 5">
            <a:extLst>
              <a:ext uri="{FF2B5EF4-FFF2-40B4-BE49-F238E27FC236}">
                <a16:creationId xmlns:a16="http://schemas.microsoft.com/office/drawing/2014/main" id="{3998D5D3-1E46-4719-9763-2BE3412C2407}"/>
              </a:ext>
            </a:extLst>
          </p:cNvPr>
          <p:cNvSpPr/>
          <p:nvPr/>
        </p:nvSpPr>
        <p:spPr>
          <a:xfrm>
            <a:off x="6913266" y="80387"/>
            <a:ext cx="1678075" cy="954593"/>
          </a:xfrm>
          <a:prstGeom prst="rightBrace">
            <a:avLst>
              <a:gd name="adj1" fmla="val 8333"/>
              <a:gd name="adj2" fmla="val 46842"/>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BD16DF5A-4487-4B40-87EA-4FC464B707F7}"/>
              </a:ext>
            </a:extLst>
          </p:cNvPr>
          <p:cNvSpPr/>
          <p:nvPr/>
        </p:nvSpPr>
        <p:spPr>
          <a:xfrm>
            <a:off x="3187003" y="1428541"/>
            <a:ext cx="1678075" cy="954593"/>
          </a:xfrm>
          <a:prstGeom prst="rightBrace">
            <a:avLst>
              <a:gd name="adj1" fmla="val 8333"/>
              <a:gd name="adj2" fmla="val 46842"/>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29D72C3B-69A6-4736-B669-DA271AD0D749}"/>
              </a:ext>
            </a:extLst>
          </p:cNvPr>
          <p:cNvSpPr/>
          <p:nvPr/>
        </p:nvSpPr>
        <p:spPr>
          <a:xfrm>
            <a:off x="3187003" y="2474407"/>
            <a:ext cx="1678075" cy="2720591"/>
          </a:xfrm>
          <a:prstGeom prst="rightBrace">
            <a:avLst>
              <a:gd name="adj1" fmla="val 8333"/>
              <a:gd name="adj2" fmla="val 46842"/>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ADFD403E-F7DE-4C81-8C4A-B93F2B2E9A5A}"/>
              </a:ext>
            </a:extLst>
          </p:cNvPr>
          <p:cNvPicPr>
            <a:picLocks noChangeAspect="1"/>
          </p:cNvPicPr>
          <p:nvPr/>
        </p:nvPicPr>
        <p:blipFill>
          <a:blip r:embed="rId3"/>
          <a:stretch>
            <a:fillRect/>
          </a:stretch>
        </p:blipFill>
        <p:spPr>
          <a:xfrm>
            <a:off x="4011564" y="5286271"/>
            <a:ext cx="1707028" cy="1510291"/>
          </a:xfrm>
          <a:prstGeom prst="rect">
            <a:avLst/>
          </a:prstGeom>
        </p:spPr>
      </p:pic>
      <p:sp>
        <p:nvSpPr>
          <p:cNvPr id="10" name="TextBox 9">
            <a:extLst>
              <a:ext uri="{FF2B5EF4-FFF2-40B4-BE49-F238E27FC236}">
                <a16:creationId xmlns:a16="http://schemas.microsoft.com/office/drawing/2014/main" id="{6ECAA775-CD34-4975-A482-1896E76B698A}"/>
              </a:ext>
            </a:extLst>
          </p:cNvPr>
          <p:cNvSpPr txBox="1"/>
          <p:nvPr/>
        </p:nvSpPr>
        <p:spPr>
          <a:xfrm>
            <a:off x="4865078" y="1444172"/>
            <a:ext cx="3205424" cy="923330"/>
          </a:xfrm>
          <a:prstGeom prst="rect">
            <a:avLst/>
          </a:prstGeom>
          <a:noFill/>
        </p:spPr>
        <p:txBody>
          <a:bodyPr wrap="square" rtlCol="0">
            <a:spAutoFit/>
          </a:bodyPr>
          <a:lstStyle/>
          <a:p>
            <a:r>
              <a:rPr lang="en-US" dirty="0"/>
              <a:t>This class cleans the batched JSON string that is received by the pyodbc driver</a:t>
            </a:r>
          </a:p>
        </p:txBody>
      </p:sp>
      <p:sp>
        <p:nvSpPr>
          <p:cNvPr id="12" name="TextBox 11">
            <a:extLst>
              <a:ext uri="{FF2B5EF4-FFF2-40B4-BE49-F238E27FC236}">
                <a16:creationId xmlns:a16="http://schemas.microsoft.com/office/drawing/2014/main" id="{45E2DE23-C2F9-4D8E-AA73-DB819160FAF5}"/>
              </a:ext>
            </a:extLst>
          </p:cNvPr>
          <p:cNvSpPr txBox="1"/>
          <p:nvPr/>
        </p:nvSpPr>
        <p:spPr>
          <a:xfrm>
            <a:off x="4951922" y="3350009"/>
            <a:ext cx="3205424" cy="1477328"/>
          </a:xfrm>
          <a:prstGeom prst="rect">
            <a:avLst/>
          </a:prstGeom>
          <a:noFill/>
        </p:spPr>
        <p:txBody>
          <a:bodyPr wrap="square" rtlCol="0">
            <a:spAutoFit/>
          </a:bodyPr>
          <a:lstStyle/>
          <a:p>
            <a:r>
              <a:rPr lang="en-US" dirty="0"/>
              <a:t>This class separates elements in the JSON string and assigns it to list of lists, which get converted to a data frame</a:t>
            </a:r>
          </a:p>
        </p:txBody>
      </p:sp>
      <p:sp>
        <p:nvSpPr>
          <p:cNvPr id="13" name="TextBox 12">
            <a:extLst>
              <a:ext uri="{FF2B5EF4-FFF2-40B4-BE49-F238E27FC236}">
                <a16:creationId xmlns:a16="http://schemas.microsoft.com/office/drawing/2014/main" id="{ECE60A02-1471-469C-8B73-EFF80868C9D2}"/>
              </a:ext>
            </a:extLst>
          </p:cNvPr>
          <p:cNvSpPr txBox="1"/>
          <p:nvPr/>
        </p:nvSpPr>
        <p:spPr>
          <a:xfrm>
            <a:off x="8244191" y="0"/>
            <a:ext cx="3947809" cy="685800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3089AE83-A47B-43EE-A85B-8258B0EF17F2}"/>
              </a:ext>
            </a:extLst>
          </p:cNvPr>
          <p:cNvSpPr txBox="1"/>
          <p:nvPr/>
        </p:nvSpPr>
        <p:spPr>
          <a:xfrm>
            <a:off x="8496846" y="80387"/>
            <a:ext cx="3176399" cy="1754326"/>
          </a:xfrm>
          <a:prstGeom prst="rect">
            <a:avLst/>
          </a:prstGeom>
          <a:noFill/>
        </p:spPr>
        <p:txBody>
          <a:bodyPr wrap="square" rtlCol="0">
            <a:spAutoFit/>
          </a:bodyPr>
          <a:lstStyle/>
          <a:p>
            <a:r>
              <a:rPr lang="en-US" dirty="0"/>
              <a:t>These are the packages that were used to execute this project, as well as the connection string used to connect to the local instance of Microsoft SQL Server</a:t>
            </a:r>
          </a:p>
        </p:txBody>
      </p:sp>
      <p:sp>
        <p:nvSpPr>
          <p:cNvPr id="15" name="TextBox 14">
            <a:extLst>
              <a:ext uri="{FF2B5EF4-FFF2-40B4-BE49-F238E27FC236}">
                <a16:creationId xmlns:a16="http://schemas.microsoft.com/office/drawing/2014/main" id="{1A53B475-5F72-4261-9D4B-40D27EDC905E}"/>
              </a:ext>
            </a:extLst>
          </p:cNvPr>
          <p:cNvSpPr txBox="1"/>
          <p:nvPr/>
        </p:nvSpPr>
        <p:spPr>
          <a:xfrm>
            <a:off x="5718592" y="5270639"/>
            <a:ext cx="4447829" cy="1477328"/>
          </a:xfrm>
          <a:prstGeom prst="rect">
            <a:avLst/>
          </a:prstGeom>
          <a:noFill/>
        </p:spPr>
        <p:txBody>
          <a:bodyPr wrap="square" rtlCol="0">
            <a:spAutoFit/>
          </a:bodyPr>
          <a:lstStyle/>
          <a:p>
            <a:r>
              <a:rPr lang="en-US" dirty="0"/>
              <a:t>Before calling upon the </a:t>
            </a:r>
            <a:r>
              <a:rPr lang="en-US" dirty="0" err="1"/>
              <a:t>makeFile</a:t>
            </a:r>
            <a:r>
              <a:rPr lang="en-US" dirty="0"/>
              <a:t> class, distinct manipulation must be done to each query batch. Once that takes place, this save a JavaScript file in the working directory</a:t>
            </a:r>
          </a:p>
        </p:txBody>
      </p:sp>
    </p:spTree>
    <p:extLst>
      <p:ext uri="{BB962C8B-B14F-4D97-AF65-F5344CB8AC3E}">
        <p14:creationId xmlns:p14="http://schemas.microsoft.com/office/powerpoint/2010/main" val="426939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100000">
              <a:schemeClr val="bg1"/>
            </a:gs>
          </a:gsLst>
          <a:lin ang="8100019"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91386A-EDD5-4412-A097-238E977E47E8}"/>
              </a:ext>
            </a:extLst>
          </p:cNvPr>
          <p:cNvSpPr>
            <a:spLocks noGrp="1"/>
          </p:cNvSpPr>
          <p:nvPr>
            <p:ph type="sldNum" idx="12"/>
          </p:nvPr>
        </p:nvSpPr>
        <p:spPr/>
        <p:txBody>
          <a:bodyPr/>
          <a:lstStyle/>
          <a:p>
            <a:fld id="{00000000-1234-1234-1234-123412341234}" type="slidenum">
              <a:rPr lang="en" smtClean="0"/>
              <a:pPr/>
              <a:t>9</a:t>
            </a:fld>
            <a:endParaRPr lang="en"/>
          </a:p>
        </p:txBody>
      </p:sp>
      <p:pic>
        <p:nvPicPr>
          <p:cNvPr id="4" name="Picture 3">
            <a:extLst>
              <a:ext uri="{FF2B5EF4-FFF2-40B4-BE49-F238E27FC236}">
                <a16:creationId xmlns:a16="http://schemas.microsoft.com/office/drawing/2014/main" id="{E6C43364-A2C4-44E6-8300-2CDE1FF6846D}"/>
              </a:ext>
            </a:extLst>
          </p:cNvPr>
          <p:cNvPicPr>
            <a:picLocks noChangeAspect="1"/>
          </p:cNvPicPr>
          <p:nvPr/>
        </p:nvPicPr>
        <p:blipFill>
          <a:blip r:embed="rId2"/>
          <a:stretch>
            <a:fillRect/>
          </a:stretch>
        </p:blipFill>
        <p:spPr>
          <a:xfrm>
            <a:off x="0" y="-130629"/>
            <a:ext cx="11592745" cy="6858000"/>
          </a:xfrm>
          <a:prstGeom prst="rect">
            <a:avLst/>
          </a:prstGeom>
        </p:spPr>
      </p:pic>
      <p:pic>
        <p:nvPicPr>
          <p:cNvPr id="9" name="Picture 8">
            <a:extLst>
              <a:ext uri="{FF2B5EF4-FFF2-40B4-BE49-F238E27FC236}">
                <a16:creationId xmlns:a16="http://schemas.microsoft.com/office/drawing/2014/main" id="{DD0452CB-0C31-4C71-8DCD-B4F90E9C841E}"/>
              </a:ext>
            </a:extLst>
          </p:cNvPr>
          <p:cNvPicPr>
            <a:picLocks noChangeAspect="1"/>
          </p:cNvPicPr>
          <p:nvPr/>
        </p:nvPicPr>
        <p:blipFill>
          <a:blip r:embed="rId3"/>
          <a:stretch>
            <a:fillRect/>
          </a:stretch>
        </p:blipFill>
        <p:spPr>
          <a:xfrm>
            <a:off x="581071" y="416316"/>
            <a:ext cx="5084853" cy="4048135"/>
          </a:xfrm>
          <a:prstGeom prst="rect">
            <a:avLst/>
          </a:prstGeom>
        </p:spPr>
      </p:pic>
      <p:sp>
        <p:nvSpPr>
          <p:cNvPr id="10" name="Rectangle 9">
            <a:extLst>
              <a:ext uri="{FF2B5EF4-FFF2-40B4-BE49-F238E27FC236}">
                <a16:creationId xmlns:a16="http://schemas.microsoft.com/office/drawing/2014/main" id="{37255FB9-C4D3-47E8-83A0-CB357BA8C5FA}"/>
              </a:ext>
            </a:extLst>
          </p:cNvPr>
          <p:cNvSpPr/>
          <p:nvPr/>
        </p:nvSpPr>
        <p:spPr>
          <a:xfrm>
            <a:off x="5613076" y="3056773"/>
            <a:ext cx="551996" cy="555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38AE3D24-D5B5-4D85-AF02-71D8F2257D20}"/>
              </a:ext>
            </a:extLst>
          </p:cNvPr>
          <p:cNvSpPr/>
          <p:nvPr/>
        </p:nvSpPr>
        <p:spPr>
          <a:xfrm>
            <a:off x="5613076" y="235974"/>
            <a:ext cx="1082692" cy="4306529"/>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D8C1D1-1596-484F-96B3-3A27350F1C8B}"/>
              </a:ext>
            </a:extLst>
          </p:cNvPr>
          <p:cNvSpPr txBox="1"/>
          <p:nvPr/>
        </p:nvSpPr>
        <p:spPr>
          <a:xfrm>
            <a:off x="7123727" y="870722"/>
            <a:ext cx="4041058" cy="3139321"/>
          </a:xfrm>
          <a:prstGeom prst="rect">
            <a:avLst/>
          </a:prstGeom>
          <a:noFill/>
        </p:spPr>
        <p:txBody>
          <a:bodyPr wrap="square" rtlCol="0">
            <a:spAutoFit/>
          </a:bodyPr>
          <a:lstStyle/>
          <a:p>
            <a:r>
              <a:rPr lang="en-US" dirty="0"/>
              <a:t>This is the query statement used to extract the data from the HumanResourceSchema to insert into the HumanResourceCollection, one interesting component about this query is that MAX to grab their most recent pay rate value for their employees, they kept a history a rate changes. Since we are transiting to a new information system, we will keep the current pay rate.</a:t>
            </a:r>
          </a:p>
        </p:txBody>
      </p:sp>
      <p:sp>
        <p:nvSpPr>
          <p:cNvPr id="16" name="Right Brace 15">
            <a:extLst>
              <a:ext uri="{FF2B5EF4-FFF2-40B4-BE49-F238E27FC236}">
                <a16:creationId xmlns:a16="http://schemas.microsoft.com/office/drawing/2014/main" id="{98E3C8EA-D596-4C27-9F2A-70678DFD8A42}"/>
              </a:ext>
            </a:extLst>
          </p:cNvPr>
          <p:cNvSpPr/>
          <p:nvPr/>
        </p:nvSpPr>
        <p:spPr>
          <a:xfrm>
            <a:off x="5354824" y="4758813"/>
            <a:ext cx="1287770" cy="1968558"/>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09ADD9A-F104-4CC9-B651-C22F68130C80}"/>
              </a:ext>
            </a:extLst>
          </p:cNvPr>
          <p:cNvSpPr txBox="1"/>
          <p:nvPr/>
        </p:nvSpPr>
        <p:spPr>
          <a:xfrm>
            <a:off x="7039897" y="5118207"/>
            <a:ext cx="3578942" cy="1477328"/>
          </a:xfrm>
          <a:prstGeom prst="rect">
            <a:avLst/>
          </a:prstGeom>
          <a:noFill/>
        </p:spPr>
        <p:txBody>
          <a:bodyPr wrap="square" rtlCol="0">
            <a:spAutoFit/>
          </a:bodyPr>
          <a:lstStyle/>
          <a:p>
            <a:r>
              <a:rPr lang="en-US" dirty="0"/>
              <a:t>Distinct JSON Manipulation that need to be made for this query batch and then saves that variable through a class, and creates a JavaScript file</a:t>
            </a:r>
          </a:p>
        </p:txBody>
      </p:sp>
    </p:spTree>
    <p:extLst>
      <p:ext uri="{BB962C8B-B14F-4D97-AF65-F5344CB8AC3E}">
        <p14:creationId xmlns:p14="http://schemas.microsoft.com/office/powerpoint/2010/main" val="2928577290"/>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3.xml><?xml version="1.0" encoding="utf-8"?>
<ds:datastoreItem xmlns:ds="http://schemas.openxmlformats.org/officeDocument/2006/customXml" ds:itemID="{FF5C8BF1-B0E4-49A1-808F-40F2AD30E743}">
  <ds:schemaRefs>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purl.org/dc/terms/"/>
    <ds:schemaRef ds:uri="http://schemas.openxmlformats.org/package/2006/metadata/core-properties"/>
    <ds:schemaRef ds:uri="71af3243-3dd4-4a8d-8c0d-dd76da1f02a5"/>
    <ds:schemaRef ds:uri="16c05727-aa75-4e4a-9b5f-8a80a1165891"/>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559</Words>
  <Application>Microsoft Office PowerPoint</Application>
  <PresentationFormat>Widescreen</PresentationFormat>
  <Paragraphs>60</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Bahnschrift</vt:lpstr>
      <vt:lpstr>Calibri</vt:lpstr>
      <vt:lpstr>Lexend Deca</vt:lpstr>
      <vt:lpstr>Muli ExtraBold</vt:lpstr>
      <vt:lpstr>Muli Light</vt:lpstr>
      <vt:lpstr>Aliena template</vt:lpstr>
      <vt:lpstr>  By: Jerry Contreras    </vt:lpstr>
      <vt:lpstr>PowerPoint Presentation</vt:lpstr>
      <vt:lpstr>PowerPoint Presentation</vt:lpstr>
      <vt:lpstr>Step 1: Create a login  - Python needs to connect to the database, it needs to have the necessary credentials to execute   T-SQL Queries </vt:lpstr>
      <vt:lpstr>Step 2: Map Users to Database -Assigning the database this user will have access to - Assigning the reading rights, because we will not be doing any updates, deletes, create statements</vt:lpstr>
      <vt:lpstr>Step 3: Server Properties  - Windows Authentication mode is the default, python will be login in with SQL Server Authentication mode, therefore switch the settings</vt:lpstr>
      <vt:lpstr>SQL Schema                 Mongo Schema</vt:lpstr>
      <vt:lpstr>PowerPoint Presentation</vt:lpstr>
      <vt:lpstr>PowerPoint Presentation</vt:lpstr>
      <vt:lpstr>PowerPoint Presentation</vt:lpstr>
      <vt:lpstr>PowerPoint Presentation</vt:lpstr>
      <vt:lpstr>PowerPoint Presentation</vt:lpstr>
      <vt:lpstr>PowerPoint Presentation</vt:lpstr>
      <vt:lpstr>Upload Files to MongoDB Shell</vt:lpstr>
      <vt:lpstr>PowerPoint Presentation</vt:lpstr>
      <vt:lpstr>JSON Document Schema</vt:lpstr>
      <vt:lpstr>Connect to MongoDB Compass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2019-11-08T15:59:55Z</dcterms:created>
  <dcterms:modified xsi:type="dcterms:W3CDTF">2020-02-02T22:22:57Z</dcterms:modified>
</cp:coreProperties>
</file>